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6" r:id="rId2"/>
    <p:sldId id="283" r:id="rId3"/>
    <p:sldId id="282" r:id="rId4"/>
    <p:sldId id="272" r:id="rId5"/>
    <p:sldId id="291" r:id="rId6"/>
    <p:sldId id="299" r:id="rId7"/>
    <p:sldId id="300" r:id="rId8"/>
    <p:sldId id="310" r:id="rId9"/>
    <p:sldId id="308" r:id="rId10"/>
    <p:sldId id="309" r:id="rId11"/>
    <p:sldId id="285" r:id="rId12"/>
    <p:sldId id="286" r:id="rId13"/>
    <p:sldId id="303" r:id="rId14"/>
    <p:sldId id="295" r:id="rId15"/>
    <p:sldId id="281" r:id="rId16"/>
    <p:sldId id="296" r:id="rId17"/>
    <p:sldId id="292" r:id="rId18"/>
    <p:sldId id="293" r:id="rId19"/>
    <p:sldId id="294" r:id="rId20"/>
    <p:sldId id="297" r:id="rId21"/>
    <p:sldId id="290" r:id="rId22"/>
    <p:sldId id="306" r:id="rId23"/>
    <p:sldId id="287" r:id="rId24"/>
    <p:sldId id="298" r:id="rId25"/>
    <p:sldId id="288" r:id="rId26"/>
    <p:sldId id="289" r:id="rId27"/>
    <p:sldId id="304" r:id="rId28"/>
    <p:sldId id="305" r:id="rId29"/>
    <p:sldId id="302" r:id="rId30"/>
    <p:sldId id="301" r:id="rId31"/>
    <p:sldId id="30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36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D6346-9B15-4547-AEDB-45E48F636C65}" type="datetimeFigureOut">
              <a:rPr lang="en-US" smtClean="0"/>
              <a:t>4/15/15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AB392-D947-D64F-98CE-72C580902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84991-CAE3-4749-952E-83CCF4F5927B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24" charset="0"/>
                <a:ea typeface="ＭＳ Ｐゴシック" pitchFamily="24" charset="-128"/>
                <a:cs typeface="ＭＳ Ｐゴシック" pitchFamily="24" charset="-128"/>
              </a:rPr>
              <a:t>Hurricane</a:t>
            </a:r>
            <a:r>
              <a:rPr lang="en-US" baseline="0" dirty="0" smtClean="0">
                <a:latin typeface="Times New Roman" pitchFamily="24" charset="0"/>
                <a:ea typeface="ＭＳ Ｐゴシック" pitchFamily="24" charset="-128"/>
                <a:cs typeface="ＭＳ Ｐゴシック" pitchFamily="24" charset="-128"/>
              </a:rPr>
              <a:t> Ivan – Cat5</a:t>
            </a:r>
            <a:endParaRPr lang="en-US" dirty="0">
              <a:latin typeface="Times New Roman" pitchFamily="24" charset="0"/>
              <a:ea typeface="ＭＳ Ｐゴシック" pitchFamily="24" charset="-128"/>
              <a:cs typeface="ＭＳ Ｐゴシック" pitchFamily="2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 storms look realistic,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now about stats ….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B392-D947-D64F-98CE-72C5809022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Maps of monthly mean SST bias are calculated</a:t>
            </a:r>
            <a:r>
              <a:rPr lang="en-US" baseline="0" dirty="0" smtClean="0"/>
              <a:t> from a CESM run 1982-2001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0A05-D747-9B41-B8A2-08D42829AF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4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Alternate</a:t>
            </a:r>
            <a:r>
              <a:rPr lang="en-US" baseline="0" dirty="0" smtClean="0"/>
              <a:t> present day SSTs can be generated by adding bias corrections to SSTs from CESM runs. Here PD(1) tries to illustrate schematically adding the bias calculated from a particular CESM SST back to the same SST.  PD(n) [PD2 in subsequent plots] tries to illustrate addition of bias to a *different* CESM SST. Both are equally plausible alternate present day SSTs. We might expect PD1 to be “better”, but doesn’t always seem to be the 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0A05-D747-9B41-B8A2-08D42829AF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3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JJA precipitation</a:t>
            </a:r>
            <a:r>
              <a:rPr lang="en-US" baseline="0" dirty="0" smtClean="0"/>
              <a:t> (1986-2005) from AMIP runs forced with uncorrected CESM SSTs and  PD1, and PD2. Note much smaller biases w/ </a:t>
            </a:r>
            <a:r>
              <a:rPr lang="en-US" baseline="0" dirty="0" err="1" smtClean="0"/>
              <a:t>resp</a:t>
            </a:r>
            <a:r>
              <a:rPr lang="en-US" baseline="0" dirty="0" smtClean="0"/>
              <a:t> GPCP for PD1 and PD2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0A05-D747-9B41-B8A2-08D42829AF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5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7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1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7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70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5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8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1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5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A426E-FF01-8F41-B56E-9D8F7C5E3F71}" type="datetimeFigureOut">
              <a:rPr lang="en-US" smtClean="0"/>
              <a:t>4/15/15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B40-C347-BC41-B721-39D05DBD2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7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938" y="-101599"/>
            <a:ext cx="9465734" cy="7099300"/>
          </a:xfrm>
          <a:prstGeom prst="rect">
            <a:avLst/>
          </a:prstGeom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915828"/>
            <a:ext cx="8703733" cy="2247900"/>
          </a:xfrm>
          <a:solidFill>
            <a:schemeClr val="bg2">
              <a:alpha val="0"/>
            </a:schemeClr>
          </a:solidFill>
        </p:spPr>
        <p:txBody>
          <a:bodyPr>
            <a:noAutofit/>
          </a:bodyPr>
          <a:lstStyle/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J</a:t>
            </a:r>
            <a:r>
              <a:rPr lang="en-US" sz="1800" b="1" dirty="0" smtClean="0">
                <a:solidFill>
                  <a:schemeClr val="bg1"/>
                </a:solidFill>
              </a:rPr>
              <a:t>ulio Bacmeister, </a:t>
            </a:r>
            <a:r>
              <a:rPr lang="en-US" sz="1800" b="1" dirty="0">
                <a:solidFill>
                  <a:schemeClr val="bg1"/>
                </a:solidFill>
              </a:rPr>
              <a:t>Cécile </a:t>
            </a:r>
            <a:r>
              <a:rPr lang="en-US" sz="1800" b="1" dirty="0" err="1" smtClean="0">
                <a:solidFill>
                  <a:schemeClr val="bg1"/>
                </a:solidFill>
              </a:rPr>
              <a:t>Hannay</a:t>
            </a:r>
            <a:r>
              <a:rPr lang="en-US" sz="1800" b="1" dirty="0" smtClean="0">
                <a:solidFill>
                  <a:schemeClr val="bg1"/>
                </a:solidFill>
              </a:rPr>
              <a:t>, Rich Neale, John </a:t>
            </a:r>
            <a:r>
              <a:rPr lang="en-US" sz="1800" b="1" dirty="0" err="1" smtClean="0">
                <a:solidFill>
                  <a:schemeClr val="bg1"/>
                </a:solidFill>
              </a:rPr>
              <a:t>Truesdale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i="1" dirty="0" smtClean="0">
                <a:solidFill>
                  <a:schemeClr val="bg1"/>
                </a:solidFill>
              </a:rPr>
              <a:t>AMP/CGD </a:t>
            </a:r>
          </a:p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Nan </a:t>
            </a:r>
            <a:r>
              <a:rPr lang="en-US" sz="1800" b="1" dirty="0" err="1" smtClean="0">
                <a:solidFill>
                  <a:schemeClr val="bg1"/>
                </a:solidFill>
              </a:rPr>
              <a:t>Rosenbloom</a:t>
            </a:r>
            <a:r>
              <a:rPr lang="en-US" sz="1800" b="1" dirty="0" smtClean="0">
                <a:solidFill>
                  <a:schemeClr val="bg1"/>
                </a:solidFill>
              </a:rPr>
              <a:t>, Susan Bates </a:t>
            </a:r>
            <a:r>
              <a:rPr lang="en-US" sz="1800" b="1" i="1" dirty="0" smtClean="0">
                <a:solidFill>
                  <a:schemeClr val="bg1"/>
                </a:solidFill>
              </a:rPr>
              <a:t>CCR/</a:t>
            </a:r>
            <a:r>
              <a:rPr lang="en-US" sz="1800" b="1" i="1" dirty="0" smtClean="0">
                <a:solidFill>
                  <a:schemeClr val="bg1"/>
                </a:solidFill>
              </a:rPr>
              <a:t>CGD</a:t>
            </a:r>
          </a:p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Peter Lawrence</a:t>
            </a:r>
            <a:r>
              <a:rPr lang="en-US" sz="1800" b="1" i="1" dirty="0" smtClean="0">
                <a:solidFill>
                  <a:schemeClr val="bg1"/>
                </a:solidFill>
              </a:rPr>
              <a:t> TSS/CGD</a:t>
            </a:r>
            <a:endParaRPr lang="en-US" sz="1800" b="1" i="1" dirty="0" smtClean="0">
              <a:solidFill>
                <a:schemeClr val="bg1"/>
              </a:solidFill>
            </a:endParaRPr>
          </a:p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Justin Small </a:t>
            </a:r>
            <a:r>
              <a:rPr lang="en-US" sz="1800" b="1" i="1" dirty="0" smtClean="0">
                <a:solidFill>
                  <a:schemeClr val="bg1"/>
                </a:solidFill>
              </a:rPr>
              <a:t>OS/CGD</a:t>
            </a:r>
            <a:endParaRPr lang="en-US" sz="1800" b="1" i="1" dirty="0">
              <a:solidFill>
                <a:schemeClr val="bg1"/>
              </a:solidFill>
            </a:endParaRPr>
          </a:p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Colin </a:t>
            </a:r>
            <a:r>
              <a:rPr lang="en-US" sz="1800" b="1" dirty="0" err="1" smtClean="0">
                <a:solidFill>
                  <a:schemeClr val="bg1"/>
                </a:solidFill>
              </a:rPr>
              <a:t>Zarzycki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i="1" dirty="0" smtClean="0">
                <a:solidFill>
                  <a:schemeClr val="bg1"/>
                </a:solidFill>
              </a:rPr>
              <a:t>ASP</a:t>
            </a:r>
          </a:p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Kevin </a:t>
            </a:r>
            <a:r>
              <a:rPr lang="en-US" sz="1800" b="1" dirty="0">
                <a:solidFill>
                  <a:schemeClr val="bg1"/>
                </a:solidFill>
              </a:rPr>
              <a:t>Reed </a:t>
            </a:r>
            <a:r>
              <a:rPr lang="en-US" sz="1800" b="1" i="1" dirty="0">
                <a:solidFill>
                  <a:schemeClr val="bg1"/>
                </a:solidFill>
              </a:rPr>
              <a:t>SUNY </a:t>
            </a:r>
            <a:r>
              <a:rPr lang="en-US" sz="1800" b="1" i="1" dirty="0" err="1" smtClean="0">
                <a:solidFill>
                  <a:schemeClr val="bg1"/>
                </a:solidFill>
              </a:rPr>
              <a:t>Stonybrook</a:t>
            </a:r>
            <a:endParaRPr lang="en-US" sz="1800" b="1" i="1" dirty="0" smtClean="0">
              <a:solidFill>
                <a:schemeClr val="bg1"/>
              </a:solidFill>
            </a:endParaRPr>
          </a:p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Michael </a:t>
            </a:r>
            <a:r>
              <a:rPr lang="en-US" sz="1800" b="1" dirty="0" err="1" smtClean="0">
                <a:solidFill>
                  <a:schemeClr val="bg1"/>
                </a:solidFill>
              </a:rPr>
              <a:t>Wehner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i="1" dirty="0" smtClean="0">
                <a:solidFill>
                  <a:schemeClr val="bg1"/>
                </a:solidFill>
              </a:rPr>
              <a:t>DOE LBNL</a:t>
            </a:r>
          </a:p>
        </p:txBody>
      </p:sp>
      <p:pic>
        <p:nvPicPr>
          <p:cNvPr id="15364" name="Picture 4" descr="NCA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498600" y="6553200"/>
            <a:ext cx="6654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latin typeface="Arial"/>
                <a:ea typeface="Times New Roman" pitchFamily="24" charset="0"/>
                <a:cs typeface="Arial"/>
              </a:rPr>
              <a:t>NCAR Networking and Discovery Day,</a:t>
            </a:r>
            <a:r>
              <a:rPr lang="en-US" sz="1600" b="1" dirty="0" smtClean="0">
                <a:latin typeface="Arial"/>
                <a:cs typeface="Arial"/>
              </a:rPr>
              <a:t> April 17 2015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70896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Tropical Cyclones in a </a:t>
            </a:r>
            <a:r>
              <a:rPr lang="en-US" sz="3600" b="1" dirty="0">
                <a:solidFill>
                  <a:srgbClr val="C00000"/>
                </a:solidFill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</a:rPr>
              <a:t>hanging Climate</a:t>
            </a:r>
          </a:p>
        </p:txBody>
      </p:sp>
      <p:pic>
        <p:nvPicPr>
          <p:cNvPr id="9" name="Picture 8" descr="doe-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50" y="93907"/>
            <a:ext cx="2095500" cy="526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880" y="0"/>
            <a:ext cx="794983" cy="804619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58900" y="6248400"/>
            <a:ext cx="6654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600" b="1" i="1" dirty="0" smtClean="0">
                <a:solidFill>
                  <a:srgbClr val="FFFFFF"/>
                </a:solidFill>
                <a:latin typeface="Arial"/>
                <a:ea typeface="Times New Roman" pitchFamily="24" charset="0"/>
                <a:cs typeface="Arial"/>
              </a:rPr>
              <a:t>Thanks to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Times New Roman" pitchFamily="24" charset="0"/>
                <a:cs typeface="Arial"/>
              </a:rPr>
              <a:t>Warren Washington, Jerry 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ea typeface="Times New Roman" pitchFamily="24" charset="0"/>
                <a:cs typeface="Arial"/>
              </a:rPr>
              <a:t>Meehl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Times New Roman" pitchFamily="24" charset="0"/>
                <a:cs typeface="Arial"/>
              </a:rPr>
              <a:t> </a:t>
            </a: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607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cDens-all-pd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3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cDens-cat1-pd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L-counts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0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L-counts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222500" y="3873500"/>
            <a:ext cx="609600" cy="1447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51400" y="3873500"/>
            <a:ext cx="609600" cy="1447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32100" y="5613400"/>
            <a:ext cx="27105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Strong El </a:t>
            </a:r>
            <a:r>
              <a:rPr lang="en-US" sz="3200" dirty="0" err="1" smtClean="0"/>
              <a:t>Ni</a:t>
            </a:r>
            <a:r>
              <a:rPr lang="en-US" sz="3200" dirty="0" err="1" smtClean="0"/>
              <a:t>ños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775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463" y="3975089"/>
            <a:ext cx="874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not just stick to coupled atmosphere/ocean runs?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464" y="855518"/>
            <a:ext cx="8747990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To the Future …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464" y="2616189"/>
            <a:ext cx="8747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Future “time-slices”: </a:t>
            </a:r>
            <a:r>
              <a:rPr lang="en-US" sz="2800" dirty="0" smtClean="0"/>
              <a:t>Bias corrected monthly </a:t>
            </a:r>
            <a:r>
              <a:rPr lang="en-US" sz="2800" dirty="0"/>
              <a:t>mean SSTs </a:t>
            </a:r>
            <a:r>
              <a:rPr lang="en-US" sz="2800" dirty="0" smtClean="0"/>
              <a:t>2070-2100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860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15900"/>
            <a:ext cx="5829300" cy="617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1700" y="6118473"/>
            <a:ext cx="699770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Small</a:t>
            </a:r>
            <a:r>
              <a:rPr lang="en-US" sz="1400" dirty="0"/>
              <a:t>, R. J., et al. (2014), A </a:t>
            </a:r>
            <a:r>
              <a:rPr lang="en-US" sz="1400" dirty="0" smtClean="0"/>
              <a:t>new synoptic </a:t>
            </a:r>
            <a:r>
              <a:rPr lang="en-US" sz="1400" dirty="0"/>
              <a:t>scale resolving global </a:t>
            </a:r>
            <a:r>
              <a:rPr lang="en-US" sz="1400" dirty="0" smtClean="0"/>
              <a:t>climate simulation </a:t>
            </a:r>
            <a:r>
              <a:rPr lang="en-US" sz="1400" dirty="0"/>
              <a:t>using the Community </a:t>
            </a:r>
            <a:r>
              <a:rPr lang="en-US" sz="1400" dirty="0" smtClean="0"/>
              <a:t>Earth System </a:t>
            </a:r>
            <a:r>
              <a:rPr lang="en-US" sz="1400" dirty="0"/>
              <a:t>Model, J. Adv. Model. </a:t>
            </a:r>
            <a:r>
              <a:rPr lang="en-US" sz="1400" dirty="0" smtClean="0"/>
              <a:t>Earth Syst</a:t>
            </a:r>
            <a:r>
              <a:rPr lang="en-US" sz="1400" dirty="0"/>
              <a:t>., 6, 1065–1094, doi:10.1002/</a:t>
            </a:r>
          </a:p>
          <a:p>
            <a:r>
              <a:rPr lang="en-US" sz="1400" dirty="0"/>
              <a:t>2014MS000363.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2800" y="1270000"/>
            <a:ext cx="1344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25km </a:t>
            </a:r>
            <a:r>
              <a:rPr lang="en-US" dirty="0" err="1" smtClean="0"/>
              <a:t>atmos</a:t>
            </a:r>
            <a:endParaRPr lang="en-US" dirty="0" smtClean="0"/>
          </a:p>
          <a:p>
            <a:r>
              <a:rPr lang="en-US" dirty="0" smtClean="0"/>
              <a:t>0.1</a:t>
            </a:r>
            <a:r>
              <a:rPr lang="en-US" baseline="30000" dirty="0" smtClean="0"/>
              <a:t>o</a:t>
            </a:r>
            <a:r>
              <a:rPr lang="en-US" dirty="0" smtClean="0"/>
              <a:t> ocean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393700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100km </a:t>
            </a:r>
            <a:r>
              <a:rPr lang="en-US" dirty="0" err="1" smtClean="0"/>
              <a:t>atmos</a:t>
            </a:r>
            <a:endParaRPr lang="en-US" dirty="0" smtClean="0"/>
          </a:p>
          <a:p>
            <a:r>
              <a:rPr lang="en-US" dirty="0"/>
              <a:t>1</a:t>
            </a:r>
            <a:r>
              <a:rPr lang="en-US" baseline="30000" dirty="0" smtClean="0"/>
              <a:t>o</a:t>
            </a:r>
            <a:r>
              <a:rPr lang="en-US" dirty="0" smtClean="0"/>
              <a:t>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5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464" y="855518"/>
            <a:ext cx="8747990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To the Future …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464" y="2616189"/>
            <a:ext cx="8747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Future “time-slices”: </a:t>
            </a:r>
            <a:r>
              <a:rPr lang="en-US" sz="2800" dirty="0" smtClean="0"/>
              <a:t>Bias corrected monthly </a:t>
            </a:r>
            <a:r>
              <a:rPr lang="en-US" sz="2800" dirty="0"/>
              <a:t>mean SSTs </a:t>
            </a:r>
            <a:r>
              <a:rPr lang="en-US" sz="2800" dirty="0" smtClean="0"/>
              <a:t>2070-2100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118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4100" y="3213100"/>
            <a:ext cx="6959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Unbiased SST’s for month </a:t>
            </a:r>
            <a:r>
              <a:rPr lang="en-US" sz="2000" i="1" dirty="0" smtClean="0">
                <a:latin typeface="Times New Roman"/>
                <a:cs typeface="Times New Roman"/>
              </a:rPr>
              <a:t>m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in any future </a:t>
            </a:r>
            <a:r>
              <a:rPr lang="en-US" dirty="0" err="1" smtClean="0"/>
              <a:t>year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 now estimated by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Where </a:t>
            </a:r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CESM</a:t>
            </a:r>
            <a:r>
              <a:rPr lang="en-US" dirty="0" smtClean="0"/>
              <a:t> is SST from a coupled 1x1 RCP scenario run.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FF0000"/>
                </a:solidFill>
              </a:rPr>
              <a:t>Assumes bias is constant in time. </a:t>
            </a:r>
            <a:r>
              <a:rPr lang="en-US" i="1" dirty="0" err="1" smtClean="0">
                <a:solidFill>
                  <a:srgbClr val="FF0000"/>
                </a:solidFill>
              </a:rPr>
              <a:t>Interannual</a:t>
            </a:r>
            <a:r>
              <a:rPr lang="en-US" i="1" dirty="0" smtClean="0">
                <a:solidFill>
                  <a:srgbClr val="FF0000"/>
                </a:solidFill>
              </a:rPr>
              <a:t> variability is contributed by CESM run </a:t>
            </a:r>
            <a:endParaRPr lang="en-US" i="1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363272"/>
              </p:ext>
            </p:extLst>
          </p:nvPr>
        </p:nvGraphicFramePr>
        <p:xfrm>
          <a:off x="1700213" y="2203450"/>
          <a:ext cx="569118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4" imgW="3479800" imgH="469900" progId="Equation.3">
                  <p:embed/>
                </p:oleObj>
              </mc:Choice>
              <mc:Fallback>
                <p:oleObj name="Equation" r:id="rId4" imgW="3479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0213" y="2203450"/>
                        <a:ext cx="5691187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54100" y="1562100"/>
            <a:ext cx="695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CESM SST bias for </a:t>
            </a:r>
            <a:r>
              <a:rPr lang="en-US" dirty="0" smtClean="0"/>
              <a:t>each month </a:t>
            </a:r>
            <a:r>
              <a:rPr lang="en-US" dirty="0" smtClean="0"/>
              <a:t>= </a:t>
            </a:r>
            <a:r>
              <a:rPr lang="en-US" sz="2000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/>
              <a:t> at point </a:t>
            </a:r>
            <a:r>
              <a:rPr lang="en-US" sz="2000" i="1" dirty="0" smtClean="0">
                <a:latin typeface="Times New Roman"/>
                <a:cs typeface="Times New Roman"/>
              </a:rPr>
              <a:t>(</a:t>
            </a:r>
            <a:r>
              <a:rPr lang="en-US" sz="2000" i="1" dirty="0" err="1" smtClean="0">
                <a:latin typeface="Times New Roman"/>
                <a:cs typeface="Times New Roman"/>
              </a:rPr>
              <a:t>x,y</a:t>
            </a:r>
            <a:r>
              <a:rPr lang="en-US" sz="2000" i="1" dirty="0" smtClean="0">
                <a:latin typeface="Times New Roman"/>
                <a:cs typeface="Times New Roman"/>
              </a:rPr>
              <a:t>)</a:t>
            </a:r>
            <a:r>
              <a:rPr lang="en-US" dirty="0" smtClean="0"/>
              <a:t> </a:t>
            </a:r>
            <a:r>
              <a:rPr lang="en-US" dirty="0" smtClean="0"/>
              <a:t>is calculated </a:t>
            </a:r>
            <a:r>
              <a:rPr lang="en-US" dirty="0" smtClean="0"/>
              <a:t>from a present day coupled simulation (</a:t>
            </a:r>
            <a:r>
              <a:rPr lang="en-US" dirty="0" err="1" smtClean="0"/>
              <a:t>years</a:t>
            </a:r>
            <a:r>
              <a:rPr lang="en-US" sz="2000" i="1" baseline="-25000" dirty="0" err="1" smtClean="0">
                <a:latin typeface="Times New Roman"/>
                <a:cs typeface="Times New Roman"/>
              </a:rPr>
              <a:t>k</a:t>
            </a:r>
            <a:r>
              <a:rPr lang="en-US" dirty="0" smtClean="0"/>
              <a:t>=1982-2001)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289043"/>
              </p:ext>
            </p:extLst>
          </p:nvPr>
        </p:nvGraphicFramePr>
        <p:xfrm>
          <a:off x="1752600" y="3705225"/>
          <a:ext cx="4383087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6" imgW="2679700" imgH="215900" progId="Equation.3">
                  <p:embed/>
                </p:oleObj>
              </mc:Choice>
              <mc:Fallback>
                <p:oleObj name="Equation" r:id="rId6" imgW="267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52600" y="3705225"/>
                        <a:ext cx="4383087" cy="35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74033" y="373390"/>
            <a:ext cx="6217367" cy="52322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Bias corrected SSTs for “Time-Slice” runs</a:t>
            </a:r>
          </a:p>
        </p:txBody>
      </p:sp>
    </p:spTree>
    <p:extLst>
      <p:ext uri="{BB962C8B-B14F-4D97-AF65-F5344CB8AC3E}">
        <p14:creationId xmlns:p14="http://schemas.microsoft.com/office/powerpoint/2010/main" val="163763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520700"/>
            <a:ext cx="7663180" cy="6214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2400" y="546100"/>
            <a:ext cx="3367378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Monthly SST biases 1982-2001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258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4100" y="15621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can be tested by creating “alternate realities” i.e. alternate present day SSTs </a:t>
            </a:r>
            <a:r>
              <a:rPr lang="en-US" i="1" dirty="0" smtClean="0">
                <a:latin typeface="Times"/>
                <a:cs typeface="Times"/>
              </a:rPr>
              <a:t>T</a:t>
            </a:r>
            <a:r>
              <a:rPr lang="en-US" i="1" baseline="-25000" dirty="0" smtClean="0">
                <a:latin typeface="Times"/>
                <a:cs typeface="Times"/>
              </a:rPr>
              <a:t>PD(n)</a:t>
            </a:r>
            <a:r>
              <a:rPr lang="en-US" dirty="0" smtClean="0"/>
              <a:t> constructed from present day CESM </a:t>
            </a:r>
            <a:r>
              <a:rPr lang="en-US" dirty="0" err="1" smtClean="0"/>
              <a:t>simulation+bias</a:t>
            </a:r>
            <a:r>
              <a:rPr lang="en-US" dirty="0" smtClean="0"/>
              <a:t> correction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4033" y="373390"/>
            <a:ext cx="6217367" cy="52322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Bias corrected SSTs for “Time-Slice” runs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653218"/>
              </p:ext>
            </p:extLst>
          </p:nvPr>
        </p:nvGraphicFramePr>
        <p:xfrm>
          <a:off x="1535112" y="2309812"/>
          <a:ext cx="6228779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4" imgW="2946400" imgH="228600" progId="Equation.3">
                  <p:embed/>
                </p:oleObj>
              </mc:Choice>
              <mc:Fallback>
                <p:oleObj name="Equation" r:id="rId4" imgW="2946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5112" y="2309812"/>
                        <a:ext cx="6228779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/>
          <p:cNvSpPr/>
          <p:nvPr/>
        </p:nvSpPr>
        <p:spPr>
          <a:xfrm>
            <a:off x="2724150" y="4273498"/>
            <a:ext cx="2933700" cy="904157"/>
          </a:xfrm>
          <a:custGeom>
            <a:avLst/>
            <a:gdLst>
              <a:gd name="connsiteX0" fmla="*/ 0 w 2933700"/>
              <a:gd name="connsiteY0" fmla="*/ 904157 h 904157"/>
              <a:gd name="connsiteX1" fmla="*/ 177800 w 2933700"/>
              <a:gd name="connsiteY1" fmla="*/ 751757 h 904157"/>
              <a:gd name="connsiteX2" fmla="*/ 431800 w 2933700"/>
              <a:gd name="connsiteY2" fmla="*/ 789857 h 904157"/>
              <a:gd name="connsiteX3" fmla="*/ 609600 w 2933700"/>
              <a:gd name="connsiteY3" fmla="*/ 612057 h 904157"/>
              <a:gd name="connsiteX4" fmla="*/ 952500 w 2933700"/>
              <a:gd name="connsiteY4" fmla="*/ 408857 h 904157"/>
              <a:gd name="connsiteX5" fmla="*/ 1282700 w 2933700"/>
              <a:gd name="connsiteY5" fmla="*/ 497757 h 904157"/>
              <a:gd name="connsiteX6" fmla="*/ 1676400 w 2933700"/>
              <a:gd name="connsiteY6" fmla="*/ 294557 h 904157"/>
              <a:gd name="connsiteX7" fmla="*/ 1917700 w 2933700"/>
              <a:gd name="connsiteY7" fmla="*/ 307257 h 904157"/>
              <a:gd name="connsiteX8" fmla="*/ 2222500 w 2933700"/>
              <a:gd name="connsiteY8" fmla="*/ 65957 h 904157"/>
              <a:gd name="connsiteX9" fmla="*/ 2413000 w 2933700"/>
              <a:gd name="connsiteY9" fmla="*/ 332657 h 904157"/>
              <a:gd name="connsiteX10" fmla="*/ 2578100 w 2933700"/>
              <a:gd name="connsiteY10" fmla="*/ 40557 h 904157"/>
              <a:gd name="connsiteX11" fmla="*/ 2933700 w 2933700"/>
              <a:gd name="connsiteY11" fmla="*/ 2457 h 90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3700" h="904157">
                <a:moveTo>
                  <a:pt x="0" y="904157"/>
                </a:moveTo>
                <a:cubicBezTo>
                  <a:pt x="52916" y="837482"/>
                  <a:pt x="105833" y="770807"/>
                  <a:pt x="177800" y="751757"/>
                </a:cubicBezTo>
                <a:cubicBezTo>
                  <a:pt x="249767" y="732707"/>
                  <a:pt x="359833" y="813140"/>
                  <a:pt x="431800" y="789857"/>
                </a:cubicBezTo>
                <a:cubicBezTo>
                  <a:pt x="503767" y="766574"/>
                  <a:pt x="522817" y="675557"/>
                  <a:pt x="609600" y="612057"/>
                </a:cubicBezTo>
                <a:cubicBezTo>
                  <a:pt x="696383" y="548557"/>
                  <a:pt x="840317" y="427907"/>
                  <a:pt x="952500" y="408857"/>
                </a:cubicBezTo>
                <a:cubicBezTo>
                  <a:pt x="1064683" y="389807"/>
                  <a:pt x="1162050" y="516807"/>
                  <a:pt x="1282700" y="497757"/>
                </a:cubicBezTo>
                <a:cubicBezTo>
                  <a:pt x="1403350" y="478707"/>
                  <a:pt x="1570567" y="326307"/>
                  <a:pt x="1676400" y="294557"/>
                </a:cubicBezTo>
                <a:cubicBezTo>
                  <a:pt x="1782233" y="262807"/>
                  <a:pt x="1826683" y="345357"/>
                  <a:pt x="1917700" y="307257"/>
                </a:cubicBezTo>
                <a:cubicBezTo>
                  <a:pt x="2008717" y="269157"/>
                  <a:pt x="2139950" y="61724"/>
                  <a:pt x="2222500" y="65957"/>
                </a:cubicBezTo>
                <a:cubicBezTo>
                  <a:pt x="2305050" y="70190"/>
                  <a:pt x="2353733" y="336890"/>
                  <a:pt x="2413000" y="332657"/>
                </a:cubicBezTo>
                <a:cubicBezTo>
                  <a:pt x="2472267" y="328424"/>
                  <a:pt x="2491317" y="95590"/>
                  <a:pt x="2578100" y="40557"/>
                </a:cubicBezTo>
                <a:cubicBezTo>
                  <a:pt x="2664883" y="-14476"/>
                  <a:pt x="2933700" y="2457"/>
                  <a:pt x="2933700" y="24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762250" y="4860155"/>
            <a:ext cx="2908300" cy="736600"/>
          </a:xfrm>
          <a:custGeom>
            <a:avLst/>
            <a:gdLst>
              <a:gd name="connsiteX0" fmla="*/ 0 w 2908300"/>
              <a:gd name="connsiteY0" fmla="*/ 736600 h 736600"/>
              <a:gd name="connsiteX1" fmla="*/ 317500 w 2908300"/>
              <a:gd name="connsiteY1" fmla="*/ 584200 h 736600"/>
              <a:gd name="connsiteX2" fmla="*/ 457200 w 2908300"/>
              <a:gd name="connsiteY2" fmla="*/ 673100 h 736600"/>
              <a:gd name="connsiteX3" fmla="*/ 1066800 w 2908300"/>
              <a:gd name="connsiteY3" fmla="*/ 457200 h 736600"/>
              <a:gd name="connsiteX4" fmla="*/ 1295400 w 2908300"/>
              <a:gd name="connsiteY4" fmla="*/ 469900 h 736600"/>
              <a:gd name="connsiteX5" fmla="*/ 1447800 w 2908300"/>
              <a:gd name="connsiteY5" fmla="*/ 355600 h 736600"/>
              <a:gd name="connsiteX6" fmla="*/ 1866900 w 2908300"/>
              <a:gd name="connsiteY6" fmla="*/ 50800 h 736600"/>
              <a:gd name="connsiteX7" fmla="*/ 2247900 w 2908300"/>
              <a:gd name="connsiteY7" fmla="*/ 393700 h 736600"/>
              <a:gd name="connsiteX8" fmla="*/ 2514600 w 2908300"/>
              <a:gd name="connsiteY8" fmla="*/ 228600 h 736600"/>
              <a:gd name="connsiteX9" fmla="*/ 2908300 w 2908300"/>
              <a:gd name="connsiteY9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8300" h="736600">
                <a:moveTo>
                  <a:pt x="0" y="736600"/>
                </a:moveTo>
                <a:cubicBezTo>
                  <a:pt x="120650" y="665691"/>
                  <a:pt x="241300" y="594783"/>
                  <a:pt x="317500" y="584200"/>
                </a:cubicBezTo>
                <a:cubicBezTo>
                  <a:pt x="393700" y="573617"/>
                  <a:pt x="332317" y="694267"/>
                  <a:pt x="457200" y="673100"/>
                </a:cubicBezTo>
                <a:cubicBezTo>
                  <a:pt x="582083" y="651933"/>
                  <a:pt x="927100" y="491067"/>
                  <a:pt x="1066800" y="457200"/>
                </a:cubicBezTo>
                <a:cubicBezTo>
                  <a:pt x="1206500" y="423333"/>
                  <a:pt x="1231900" y="486833"/>
                  <a:pt x="1295400" y="469900"/>
                </a:cubicBezTo>
                <a:cubicBezTo>
                  <a:pt x="1358900" y="452967"/>
                  <a:pt x="1447800" y="355600"/>
                  <a:pt x="1447800" y="355600"/>
                </a:cubicBezTo>
                <a:cubicBezTo>
                  <a:pt x="1543050" y="285750"/>
                  <a:pt x="1733550" y="44450"/>
                  <a:pt x="1866900" y="50800"/>
                </a:cubicBezTo>
                <a:cubicBezTo>
                  <a:pt x="2000250" y="57150"/>
                  <a:pt x="2139950" y="364067"/>
                  <a:pt x="2247900" y="393700"/>
                </a:cubicBezTo>
                <a:cubicBezTo>
                  <a:pt x="2355850" y="423333"/>
                  <a:pt x="2404533" y="294217"/>
                  <a:pt x="2514600" y="228600"/>
                </a:cubicBezTo>
                <a:cubicBezTo>
                  <a:pt x="2624667" y="162983"/>
                  <a:pt x="2908300" y="0"/>
                  <a:pt x="290830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40150" y="4860155"/>
            <a:ext cx="0" cy="4445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724150" y="4288655"/>
            <a:ext cx="2908300" cy="736600"/>
          </a:xfrm>
          <a:custGeom>
            <a:avLst/>
            <a:gdLst>
              <a:gd name="connsiteX0" fmla="*/ 0 w 2908300"/>
              <a:gd name="connsiteY0" fmla="*/ 736600 h 736600"/>
              <a:gd name="connsiteX1" fmla="*/ 317500 w 2908300"/>
              <a:gd name="connsiteY1" fmla="*/ 584200 h 736600"/>
              <a:gd name="connsiteX2" fmla="*/ 457200 w 2908300"/>
              <a:gd name="connsiteY2" fmla="*/ 673100 h 736600"/>
              <a:gd name="connsiteX3" fmla="*/ 1066800 w 2908300"/>
              <a:gd name="connsiteY3" fmla="*/ 457200 h 736600"/>
              <a:gd name="connsiteX4" fmla="*/ 1295400 w 2908300"/>
              <a:gd name="connsiteY4" fmla="*/ 469900 h 736600"/>
              <a:gd name="connsiteX5" fmla="*/ 1447800 w 2908300"/>
              <a:gd name="connsiteY5" fmla="*/ 355600 h 736600"/>
              <a:gd name="connsiteX6" fmla="*/ 1866900 w 2908300"/>
              <a:gd name="connsiteY6" fmla="*/ 50800 h 736600"/>
              <a:gd name="connsiteX7" fmla="*/ 2247900 w 2908300"/>
              <a:gd name="connsiteY7" fmla="*/ 393700 h 736600"/>
              <a:gd name="connsiteX8" fmla="*/ 2514600 w 2908300"/>
              <a:gd name="connsiteY8" fmla="*/ 228600 h 736600"/>
              <a:gd name="connsiteX9" fmla="*/ 2908300 w 2908300"/>
              <a:gd name="connsiteY9" fmla="*/ 0 h 736600"/>
              <a:gd name="connsiteX0" fmla="*/ 0 w 2908300"/>
              <a:gd name="connsiteY0" fmla="*/ 736600 h 736600"/>
              <a:gd name="connsiteX1" fmla="*/ 317500 w 2908300"/>
              <a:gd name="connsiteY1" fmla="*/ 584200 h 736600"/>
              <a:gd name="connsiteX2" fmla="*/ 457200 w 2908300"/>
              <a:gd name="connsiteY2" fmla="*/ 673100 h 736600"/>
              <a:gd name="connsiteX3" fmla="*/ 1066800 w 2908300"/>
              <a:gd name="connsiteY3" fmla="*/ 558800 h 736600"/>
              <a:gd name="connsiteX4" fmla="*/ 1295400 w 2908300"/>
              <a:gd name="connsiteY4" fmla="*/ 469900 h 736600"/>
              <a:gd name="connsiteX5" fmla="*/ 1447800 w 2908300"/>
              <a:gd name="connsiteY5" fmla="*/ 355600 h 736600"/>
              <a:gd name="connsiteX6" fmla="*/ 1866900 w 2908300"/>
              <a:gd name="connsiteY6" fmla="*/ 50800 h 736600"/>
              <a:gd name="connsiteX7" fmla="*/ 2247900 w 2908300"/>
              <a:gd name="connsiteY7" fmla="*/ 393700 h 736600"/>
              <a:gd name="connsiteX8" fmla="*/ 2514600 w 2908300"/>
              <a:gd name="connsiteY8" fmla="*/ 228600 h 736600"/>
              <a:gd name="connsiteX9" fmla="*/ 2908300 w 2908300"/>
              <a:gd name="connsiteY9" fmla="*/ 0 h 736600"/>
              <a:gd name="connsiteX0" fmla="*/ 0 w 2908300"/>
              <a:gd name="connsiteY0" fmla="*/ 736600 h 736600"/>
              <a:gd name="connsiteX1" fmla="*/ 317500 w 2908300"/>
              <a:gd name="connsiteY1" fmla="*/ 584200 h 736600"/>
              <a:gd name="connsiteX2" fmla="*/ 457200 w 2908300"/>
              <a:gd name="connsiteY2" fmla="*/ 673100 h 736600"/>
              <a:gd name="connsiteX3" fmla="*/ 1066800 w 2908300"/>
              <a:gd name="connsiteY3" fmla="*/ 558800 h 736600"/>
              <a:gd name="connsiteX4" fmla="*/ 1295400 w 2908300"/>
              <a:gd name="connsiteY4" fmla="*/ 469900 h 736600"/>
              <a:gd name="connsiteX5" fmla="*/ 1498600 w 2908300"/>
              <a:gd name="connsiteY5" fmla="*/ 368300 h 736600"/>
              <a:gd name="connsiteX6" fmla="*/ 1866900 w 2908300"/>
              <a:gd name="connsiteY6" fmla="*/ 50800 h 736600"/>
              <a:gd name="connsiteX7" fmla="*/ 2247900 w 2908300"/>
              <a:gd name="connsiteY7" fmla="*/ 393700 h 736600"/>
              <a:gd name="connsiteX8" fmla="*/ 2514600 w 2908300"/>
              <a:gd name="connsiteY8" fmla="*/ 228600 h 736600"/>
              <a:gd name="connsiteX9" fmla="*/ 2908300 w 2908300"/>
              <a:gd name="connsiteY9" fmla="*/ 0 h 736600"/>
              <a:gd name="connsiteX0" fmla="*/ 0 w 2908300"/>
              <a:gd name="connsiteY0" fmla="*/ 736600 h 736600"/>
              <a:gd name="connsiteX1" fmla="*/ 317500 w 2908300"/>
              <a:gd name="connsiteY1" fmla="*/ 584200 h 736600"/>
              <a:gd name="connsiteX2" fmla="*/ 457200 w 2908300"/>
              <a:gd name="connsiteY2" fmla="*/ 673100 h 736600"/>
              <a:gd name="connsiteX3" fmla="*/ 1066800 w 2908300"/>
              <a:gd name="connsiteY3" fmla="*/ 558800 h 736600"/>
              <a:gd name="connsiteX4" fmla="*/ 1295400 w 2908300"/>
              <a:gd name="connsiteY4" fmla="*/ 469900 h 736600"/>
              <a:gd name="connsiteX5" fmla="*/ 1498600 w 2908300"/>
              <a:gd name="connsiteY5" fmla="*/ 368300 h 736600"/>
              <a:gd name="connsiteX6" fmla="*/ 1866900 w 2908300"/>
              <a:gd name="connsiteY6" fmla="*/ 50800 h 736600"/>
              <a:gd name="connsiteX7" fmla="*/ 2247900 w 2908300"/>
              <a:gd name="connsiteY7" fmla="*/ 228600 h 736600"/>
              <a:gd name="connsiteX8" fmla="*/ 2514600 w 2908300"/>
              <a:gd name="connsiteY8" fmla="*/ 228600 h 736600"/>
              <a:gd name="connsiteX9" fmla="*/ 2908300 w 2908300"/>
              <a:gd name="connsiteY9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8300" h="736600">
                <a:moveTo>
                  <a:pt x="0" y="736600"/>
                </a:moveTo>
                <a:cubicBezTo>
                  <a:pt x="120650" y="665691"/>
                  <a:pt x="241300" y="594783"/>
                  <a:pt x="317500" y="584200"/>
                </a:cubicBezTo>
                <a:cubicBezTo>
                  <a:pt x="393700" y="573617"/>
                  <a:pt x="332317" y="677333"/>
                  <a:pt x="457200" y="673100"/>
                </a:cubicBezTo>
                <a:cubicBezTo>
                  <a:pt x="582083" y="668867"/>
                  <a:pt x="927100" y="592667"/>
                  <a:pt x="1066800" y="558800"/>
                </a:cubicBezTo>
                <a:cubicBezTo>
                  <a:pt x="1206500" y="524933"/>
                  <a:pt x="1223433" y="501650"/>
                  <a:pt x="1295400" y="469900"/>
                </a:cubicBezTo>
                <a:cubicBezTo>
                  <a:pt x="1367367" y="438150"/>
                  <a:pt x="1498600" y="368300"/>
                  <a:pt x="1498600" y="368300"/>
                </a:cubicBezTo>
                <a:cubicBezTo>
                  <a:pt x="1593850" y="298450"/>
                  <a:pt x="1742017" y="74083"/>
                  <a:pt x="1866900" y="50800"/>
                </a:cubicBezTo>
                <a:cubicBezTo>
                  <a:pt x="1991783" y="27517"/>
                  <a:pt x="2139950" y="198967"/>
                  <a:pt x="2247900" y="228600"/>
                </a:cubicBezTo>
                <a:cubicBezTo>
                  <a:pt x="2355850" y="258233"/>
                  <a:pt x="2404533" y="266700"/>
                  <a:pt x="2514600" y="228600"/>
                </a:cubicBezTo>
                <a:cubicBezTo>
                  <a:pt x="2624667" y="190500"/>
                  <a:pt x="2908300" y="0"/>
                  <a:pt x="2908300" y="0"/>
                </a:cubicBez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86150" y="5442866"/>
            <a:ext cx="910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CESM(1)</a:t>
            </a:r>
            <a:endParaRPr lang="en-US" sz="1400" i="1" dirty="0"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40513" y="3992089"/>
            <a:ext cx="681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PD(1)</a:t>
            </a:r>
            <a:endParaRPr lang="en-US" sz="1400" i="1" dirty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4704" y="3999355"/>
            <a:ext cx="513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Obs.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740150" y="4887728"/>
            <a:ext cx="569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Symbol" charset="2"/>
                <a:cs typeface="Symbol" charset="2"/>
              </a:rPr>
              <a:t>d</a:t>
            </a:r>
            <a:r>
              <a:rPr lang="en-US" sz="1600" i="1" dirty="0" smtClean="0"/>
              <a:t>(1)</a:t>
            </a:r>
            <a:endParaRPr lang="en-US" sz="1600" i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62250" y="6070600"/>
            <a:ext cx="30670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66405" y="6190734"/>
            <a:ext cx="336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Past-Present (e.g. 1979-2015)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6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464" y="2747818"/>
            <a:ext cx="8823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Climate models at high-resolution (</a:t>
            </a:r>
            <a:r>
              <a:rPr lang="en-US" sz="3600" dirty="0" err="1" smtClean="0">
                <a:latin typeface="Symbol" charset="2"/>
                <a:cs typeface="Symbol" charset="2"/>
              </a:rPr>
              <a:t>D</a:t>
            </a:r>
            <a:r>
              <a:rPr lang="en-US" sz="3600" dirty="0" err="1" smtClean="0"/>
              <a:t>x</a:t>
            </a:r>
            <a:r>
              <a:rPr lang="en-US" sz="3600" dirty="0" smtClean="0"/>
              <a:t>&lt;50km) begin to resolve tropical cyclones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546100" y="4864438"/>
            <a:ext cx="756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Zhao, M., I. M. Held, S.-J. Lin, and G. A. </a:t>
            </a:r>
            <a:r>
              <a:rPr lang="en-US" dirty="0" err="1"/>
              <a:t>Vecchi</a:t>
            </a:r>
            <a:r>
              <a:rPr lang="en-US" dirty="0"/>
              <a:t>, 2009: </a:t>
            </a:r>
            <a:r>
              <a:rPr lang="en-US" dirty="0" smtClean="0"/>
              <a:t>Simulations of </a:t>
            </a:r>
            <a:r>
              <a:rPr lang="en-US" dirty="0"/>
              <a:t>global hurricane climatology, </a:t>
            </a:r>
            <a:r>
              <a:rPr lang="en-US" dirty="0" err="1"/>
              <a:t>interannual</a:t>
            </a:r>
            <a:r>
              <a:rPr lang="en-US" dirty="0"/>
              <a:t> variability, </a:t>
            </a:r>
            <a:r>
              <a:rPr lang="en-US" dirty="0" smtClean="0"/>
              <a:t>and response </a:t>
            </a:r>
            <a:r>
              <a:rPr lang="en-US" dirty="0"/>
              <a:t>to global warming using a 50-km resolution </a:t>
            </a:r>
            <a:r>
              <a:rPr lang="en-US" dirty="0" smtClean="0"/>
              <a:t>GCM. J</a:t>
            </a:r>
            <a:r>
              <a:rPr lang="en-US" dirty="0"/>
              <a:t>. Climate, 22, 6653–6678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0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/>
          <a:srcRect l="10849" r="4142"/>
          <a:stretch/>
        </p:blipFill>
        <p:spPr>
          <a:xfrm>
            <a:off x="624120" y="1190625"/>
            <a:ext cx="3668480" cy="5667375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4"/>
          <a:srcRect l="10689" r="5911"/>
          <a:stretch/>
        </p:blipFill>
        <p:spPr>
          <a:xfrm>
            <a:off x="4429514" y="1195090"/>
            <a:ext cx="3546086" cy="5667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76" y="73680"/>
            <a:ext cx="8840882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Mean JJA 1986-2005 precipitation (prescribed alternate SSTs)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AMIP w/</a:t>
            </a:r>
            <a:r>
              <a:rPr lang="en-US" sz="2000" b="1" dirty="0" err="1" smtClean="0"/>
              <a:t>obs</a:t>
            </a:r>
            <a:r>
              <a:rPr lang="en-US" sz="2000" b="1" dirty="0" smtClean="0"/>
              <a:t> SSTs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600" y="1159559"/>
            <a:ext cx="2425700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Uncorrected CESM SSTs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4201" y="1190625"/>
            <a:ext cx="2717800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orrected CESM </a:t>
            </a:r>
            <a:r>
              <a:rPr lang="en-US" b="1" dirty="0" smtClean="0"/>
              <a:t>SSTs</a:t>
            </a:r>
            <a:endParaRPr lang="en-US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98514" y="3166159"/>
            <a:ext cx="2425700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Standard AMIP </a:t>
            </a:r>
            <a:endParaRPr lang="en-US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540250" y="3157924"/>
            <a:ext cx="2425700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Standard AMIP</a:t>
            </a:r>
            <a:endParaRPr lang="en-US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87414" y="5007659"/>
            <a:ext cx="151288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diffs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14914" y="5012124"/>
            <a:ext cx="151288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diffs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276" y="511890"/>
            <a:ext cx="209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Cecile </a:t>
            </a:r>
            <a:r>
              <a:rPr lang="en-US" i="1" dirty="0" err="1" smtClean="0"/>
              <a:t>Hannay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461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-chan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914400"/>
            <a:ext cx="6400800" cy="5029200"/>
          </a:xfrm>
          <a:prstGeom prst="rect">
            <a:avLst/>
          </a:prstGeom>
        </p:spPr>
      </p:pic>
      <p:pic>
        <p:nvPicPr>
          <p:cNvPr id="3" name="Picture 2" descr="CO2-timeser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15152" r="16351" b="11616"/>
          <a:stretch/>
        </p:blipFill>
        <p:spPr>
          <a:xfrm>
            <a:off x="0" y="3924300"/>
            <a:ext cx="3172719" cy="2410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7230" y="5013522"/>
            <a:ext cx="911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799 </a:t>
            </a:r>
            <a:r>
              <a:rPr lang="en-US" sz="1400" dirty="0" err="1" smtClean="0"/>
              <a:t>ppmv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42017" y="5428155"/>
            <a:ext cx="911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361 </a:t>
            </a:r>
            <a:r>
              <a:rPr lang="en-US" sz="1400" dirty="0" err="1" smtClean="0"/>
              <a:t>ppmv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3617" y="3695700"/>
            <a:ext cx="1801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CO2 Mixing Ratio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45012" y="126424"/>
            <a:ext cx="3724096" cy="58477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Future  SSTs and CO</a:t>
            </a:r>
            <a:r>
              <a:rPr lang="en-US" sz="3200" baseline="-25000" dirty="0" smtClean="0"/>
              <a:t>2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68751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64" y="855518"/>
            <a:ext cx="8747990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TC Track densities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1280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cDens-cat1-fut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2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cDens-cat1-fut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984500" y="1358900"/>
            <a:ext cx="850900" cy="749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22600" y="4686300"/>
            <a:ext cx="850900" cy="7493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8300" y="3523734"/>
            <a:ext cx="420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Nearly 2x projected </a:t>
            </a:r>
            <a:r>
              <a:rPr lang="en-US" b="1" i="1" u="sng" dirty="0" smtClean="0"/>
              <a:t>decrease</a:t>
            </a:r>
            <a:r>
              <a:rPr lang="en-US" dirty="0" smtClean="0"/>
              <a:t> in N Atlantic!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1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cDens-chan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40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cDens-cat4-fut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5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138" y="1549056"/>
            <a:ext cx="8084953" cy="3830638"/>
            <a:chOff x="219075" y="942975"/>
            <a:chExt cx="8096250" cy="3830638"/>
          </a:xfrm>
        </p:grpSpPr>
        <p:pic>
          <p:nvPicPr>
            <p:cNvPr id="8" name="Picture 5" descr="augstorm_evolution"/>
            <p:cNvPicPr>
              <a:picLocks noChangeAspect="1" noChangeArrowheads="1"/>
            </p:cNvPicPr>
            <p:nvPr/>
          </p:nvPicPr>
          <p:blipFill>
            <a:blip r:embed="rId2" cstate="print"/>
            <a:srcRect t="8780" b="9756"/>
            <a:stretch>
              <a:fillRect/>
            </a:stretch>
          </p:blipFill>
          <p:spPr bwMode="auto">
            <a:xfrm>
              <a:off x="219075" y="942975"/>
              <a:ext cx="8096250" cy="383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2789238" y="1297467"/>
              <a:ext cx="4344987" cy="1416050"/>
              <a:chOff x="2789238" y="1308100"/>
              <a:chExt cx="4344987" cy="1416050"/>
            </a:xfrm>
          </p:grpSpPr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6540500" y="2479675"/>
                <a:ext cx="593725" cy="2444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9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5735638" y="2438400"/>
                <a:ext cx="617537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940300" y="2339975"/>
                <a:ext cx="622300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11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4184650" y="2290763"/>
                <a:ext cx="577850" cy="2460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12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3482975" y="2174875"/>
                <a:ext cx="593725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13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3065463" y="1809750"/>
                <a:ext cx="668337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14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2789238" y="1308100"/>
                <a:ext cx="611187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 dirty="0">
                    <a:latin typeface="Calibri" pitchFamily="34" charset="0"/>
                  </a:rPr>
                  <a:t>Aug 15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765300" y="184834"/>
            <a:ext cx="5164094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Storm Precipitation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439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138" y="1549056"/>
            <a:ext cx="8084953" cy="3830638"/>
            <a:chOff x="219075" y="942975"/>
            <a:chExt cx="8096250" cy="3830638"/>
          </a:xfrm>
        </p:grpSpPr>
        <p:pic>
          <p:nvPicPr>
            <p:cNvPr id="15" name="Picture 5" descr="augstorm_evolution"/>
            <p:cNvPicPr>
              <a:picLocks noChangeAspect="1" noChangeArrowheads="1"/>
            </p:cNvPicPr>
            <p:nvPr/>
          </p:nvPicPr>
          <p:blipFill>
            <a:blip r:embed="rId2" cstate="print"/>
            <a:srcRect t="8780" b="9756"/>
            <a:stretch>
              <a:fillRect/>
            </a:stretch>
          </p:blipFill>
          <p:spPr bwMode="auto">
            <a:xfrm>
              <a:off x="219075" y="942975"/>
              <a:ext cx="8096250" cy="383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2789238" y="1297467"/>
              <a:ext cx="4344987" cy="1416050"/>
              <a:chOff x="2789238" y="1308100"/>
              <a:chExt cx="4344987" cy="1416050"/>
            </a:xfrm>
          </p:grpSpPr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auto">
              <a:xfrm>
                <a:off x="6540500" y="2479675"/>
                <a:ext cx="593725" cy="2444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9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8" name="Text Box 7"/>
              <p:cNvSpPr txBox="1">
                <a:spLocks noChangeArrowheads="1"/>
              </p:cNvSpPr>
              <p:nvPr/>
            </p:nvSpPr>
            <p:spPr bwMode="auto">
              <a:xfrm>
                <a:off x="5735638" y="2438400"/>
                <a:ext cx="617537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4940300" y="2339975"/>
                <a:ext cx="622300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11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4184650" y="2290763"/>
                <a:ext cx="577850" cy="2460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12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3482975" y="2174875"/>
                <a:ext cx="593725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13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2" name="Text Box 11"/>
              <p:cNvSpPr txBox="1">
                <a:spLocks noChangeArrowheads="1"/>
              </p:cNvSpPr>
              <p:nvPr/>
            </p:nvSpPr>
            <p:spPr bwMode="auto">
              <a:xfrm>
                <a:off x="3065463" y="1809750"/>
                <a:ext cx="668337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14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3" name="Text Box 12"/>
              <p:cNvSpPr txBox="1">
                <a:spLocks noChangeArrowheads="1"/>
              </p:cNvSpPr>
              <p:nvPr/>
            </p:nvSpPr>
            <p:spPr bwMode="auto">
              <a:xfrm>
                <a:off x="2789238" y="1308100"/>
                <a:ext cx="611187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 dirty="0">
                    <a:latin typeface="Calibri" pitchFamily="34" charset="0"/>
                  </a:rPr>
                  <a:t>Aug 15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1765300" y="184834"/>
            <a:ext cx="5164094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Storm Precipitation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7401" y="5556934"/>
            <a:ext cx="71882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Simple definition - Instantaneous precipitation within 500 km of storm </a:t>
            </a:r>
          </a:p>
          <a:p>
            <a:pPr>
              <a:spcAft>
                <a:spcPts val="600"/>
              </a:spcAft>
            </a:pPr>
            <a:r>
              <a:rPr lang="en-US" b="1" i="1" dirty="0" smtClean="0"/>
              <a:t>Total storm precipitation</a:t>
            </a:r>
            <a:r>
              <a:rPr lang="en-US" dirty="0" smtClean="0"/>
              <a:t>:  Sum of storm precipitation over space and time over life of an individual storm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1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rmPrec-Ma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100" y="577334"/>
            <a:ext cx="12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 day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49800" y="577334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6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dLL03.movie.2005-08-01_08-19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1375"/>
            <a:ext cx="9144000" cy="5175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9700" y="330855"/>
            <a:ext cx="6444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CAM5 ~25km resolution 2005 08/01-08/19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619500" y="5593745"/>
            <a:ext cx="2049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Precipitation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266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talStormPrec-pdf.t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5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64" y="347686"/>
            <a:ext cx="8747990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Summary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1" y="2273300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CAM5 projects fewer storms overall in 2070-2100 under RCP8.5.  N Atlantic reduction is nearly 2x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Aerosols?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More Cat4+ storms are projected – especially in NW Pacific basin 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Storms in all categories are projected to be rainier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897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Intense Atlantic hurricanes </a:t>
            </a:r>
            <a:br>
              <a:rPr lang="en-US" sz="3600" b="1" dirty="0" smtClean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25km (</a:t>
            </a: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0.25</a:t>
            </a:r>
            <a:r>
              <a:rPr lang="en-US" sz="3200" baseline="30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en-US" sz="3200" dirty="0" smtClean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) </a:t>
            </a:r>
            <a:r>
              <a:rPr lang="en-US" sz="3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CAM5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138" y="1549056"/>
            <a:ext cx="8084953" cy="3830638"/>
            <a:chOff x="219075" y="942975"/>
            <a:chExt cx="8096250" cy="3830638"/>
          </a:xfrm>
        </p:grpSpPr>
        <p:pic>
          <p:nvPicPr>
            <p:cNvPr id="11267" name="Picture 5" descr="augstorm_evolution"/>
            <p:cNvPicPr>
              <a:picLocks noChangeAspect="1" noChangeArrowheads="1"/>
            </p:cNvPicPr>
            <p:nvPr/>
          </p:nvPicPr>
          <p:blipFill>
            <a:blip r:embed="rId3" cstate="print"/>
            <a:srcRect t="8780" b="9756"/>
            <a:stretch>
              <a:fillRect/>
            </a:stretch>
          </p:blipFill>
          <p:spPr bwMode="auto">
            <a:xfrm>
              <a:off x="219075" y="942975"/>
              <a:ext cx="8096250" cy="383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2789238" y="1297467"/>
              <a:ext cx="4344987" cy="1416050"/>
              <a:chOff x="2789238" y="1308100"/>
              <a:chExt cx="4344987" cy="1416050"/>
            </a:xfrm>
          </p:grpSpPr>
          <p:sp>
            <p:nvSpPr>
              <p:cNvPr id="11268" name="Text Box 6"/>
              <p:cNvSpPr txBox="1">
                <a:spLocks noChangeArrowheads="1"/>
              </p:cNvSpPr>
              <p:nvPr/>
            </p:nvSpPr>
            <p:spPr bwMode="auto">
              <a:xfrm>
                <a:off x="6540500" y="2479675"/>
                <a:ext cx="593725" cy="2444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9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269" name="Text Box 7"/>
              <p:cNvSpPr txBox="1">
                <a:spLocks noChangeArrowheads="1"/>
              </p:cNvSpPr>
              <p:nvPr/>
            </p:nvSpPr>
            <p:spPr bwMode="auto">
              <a:xfrm>
                <a:off x="5735638" y="2438400"/>
                <a:ext cx="617537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270" name="Text Box 8"/>
              <p:cNvSpPr txBox="1">
                <a:spLocks noChangeArrowheads="1"/>
              </p:cNvSpPr>
              <p:nvPr/>
            </p:nvSpPr>
            <p:spPr bwMode="auto">
              <a:xfrm>
                <a:off x="4940300" y="2339975"/>
                <a:ext cx="622300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11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11271" name="Text Box 9"/>
              <p:cNvSpPr txBox="1">
                <a:spLocks noChangeArrowheads="1"/>
              </p:cNvSpPr>
              <p:nvPr/>
            </p:nvSpPr>
            <p:spPr bwMode="auto">
              <a:xfrm>
                <a:off x="4184650" y="2290763"/>
                <a:ext cx="577850" cy="2460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12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272" name="Text Box 10"/>
              <p:cNvSpPr txBox="1">
                <a:spLocks noChangeArrowheads="1"/>
              </p:cNvSpPr>
              <p:nvPr/>
            </p:nvSpPr>
            <p:spPr bwMode="auto">
              <a:xfrm>
                <a:off x="3482975" y="2174875"/>
                <a:ext cx="593725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13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273" name="Text Box 11"/>
              <p:cNvSpPr txBox="1">
                <a:spLocks noChangeArrowheads="1"/>
              </p:cNvSpPr>
              <p:nvPr/>
            </p:nvSpPr>
            <p:spPr bwMode="auto">
              <a:xfrm>
                <a:off x="3065463" y="1809750"/>
                <a:ext cx="668337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>
                    <a:latin typeface="Calibri" pitchFamily="34" charset="0"/>
                  </a:rPr>
                  <a:t>Aug 14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274" name="Text Box 12"/>
              <p:cNvSpPr txBox="1">
                <a:spLocks noChangeArrowheads="1"/>
              </p:cNvSpPr>
              <p:nvPr/>
            </p:nvSpPr>
            <p:spPr bwMode="auto">
              <a:xfrm>
                <a:off x="2789238" y="1308100"/>
                <a:ext cx="611187" cy="2460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1000" dirty="0">
                    <a:latin typeface="Calibri" pitchFamily="34" charset="0"/>
                  </a:rPr>
                  <a:t>Aug 15</a:t>
                </a:r>
                <a:endParaRPr lang="en-US" dirty="0">
                  <a:latin typeface="Calibri" pitchFamily="34" charset="0"/>
                </a:endParaRPr>
              </a:p>
            </p:txBody>
          </p:sp>
        </p:grpSp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0" y="5353050"/>
            <a:ext cx="9143999" cy="13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Forms spontaneously in free-running CAM5 climate model run</a:t>
            </a:r>
          </a:p>
          <a:p>
            <a:pPr lvl="2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Minimum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pressure ~910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hPa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maximum winds ~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140 mph</a:t>
            </a:r>
          </a:p>
          <a:p>
            <a:pPr lvl="2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Realistic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“Cape Verde”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storm (note dry eye)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2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0" y="1132602"/>
            <a:ext cx="9144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Precipitation within 500 km of storm </a:t>
            </a:r>
            <a:r>
              <a:rPr lang="en-US" sz="2000" dirty="0" smtClean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center</a:t>
            </a:r>
            <a:endParaRPr lang="en-US" sz="2000" dirty="0">
              <a:solidFill>
                <a:schemeClr val="accent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0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463" y="2882889"/>
            <a:ext cx="874799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Present day: </a:t>
            </a:r>
            <a:r>
              <a:rPr lang="en-US" sz="2800" dirty="0" smtClean="0"/>
              <a:t>Observed monthly mean SSTs 1979-2012. Historical time varying CO2 and other GHG, anthropogenic aerosol emissions, … </a:t>
            </a:r>
            <a:r>
              <a:rPr lang="en-US" sz="2800" i="1" dirty="0" smtClean="0"/>
              <a:t>(3 ensemble members)</a:t>
            </a:r>
          </a:p>
          <a:p>
            <a:endParaRPr lang="en-US" sz="2800" dirty="0"/>
          </a:p>
          <a:p>
            <a:r>
              <a:rPr lang="en-US" sz="2800" b="1" dirty="0" smtClean="0"/>
              <a:t>Future “time-slice”: </a:t>
            </a:r>
            <a:r>
              <a:rPr lang="en-US" sz="2800" dirty="0" smtClean="0"/>
              <a:t>Bias corrected monthly </a:t>
            </a:r>
            <a:r>
              <a:rPr lang="en-US" sz="2800" dirty="0"/>
              <a:t>mean SSTs </a:t>
            </a:r>
            <a:r>
              <a:rPr lang="en-US" sz="2800" dirty="0" smtClean="0"/>
              <a:t>2070-2100. Other </a:t>
            </a:r>
            <a:r>
              <a:rPr lang="en-US" sz="2800" dirty="0" err="1" smtClean="0"/>
              <a:t>forcings</a:t>
            </a:r>
            <a:r>
              <a:rPr lang="en-US" sz="2800" dirty="0" smtClean="0"/>
              <a:t> from RCP8.5 scenario </a:t>
            </a:r>
            <a:r>
              <a:rPr lang="en-US" sz="2800" i="1" dirty="0" smtClean="0"/>
              <a:t>(</a:t>
            </a:r>
            <a:r>
              <a:rPr lang="en-US" sz="2800" i="1" dirty="0"/>
              <a:t>3 ensemble </a:t>
            </a:r>
            <a:r>
              <a:rPr lang="en-US" sz="2800" i="1" dirty="0" smtClean="0"/>
              <a:t>members completed – 2 analyzed)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30464" y="1071418"/>
            <a:ext cx="874799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dirty="0" smtClean="0"/>
              <a:t>e </a:t>
            </a:r>
            <a:r>
              <a:rPr lang="en-US" sz="3600" dirty="0" smtClean="0"/>
              <a:t>will examine </a:t>
            </a:r>
            <a:r>
              <a:rPr lang="en-US" sz="3600" dirty="0" smtClean="0"/>
              <a:t>prescribed</a:t>
            </a:r>
            <a:r>
              <a:rPr lang="en-US" sz="3600" dirty="0" smtClean="0"/>
              <a:t> SST (sea-surface temperature) runs </a:t>
            </a:r>
            <a:r>
              <a:rPr lang="en-US" sz="3600" dirty="0" smtClean="0"/>
              <a:t>at </a:t>
            </a:r>
            <a:r>
              <a:rPr lang="en-US" sz="3600" dirty="0" smtClean="0"/>
              <a:t>0.25</a:t>
            </a:r>
            <a:r>
              <a:rPr lang="en-US" sz="3600" baseline="30000" dirty="0" smtClean="0"/>
              <a:t>o</a:t>
            </a:r>
            <a:r>
              <a:rPr lang="en-US" sz="3600" dirty="0" smtClean="0"/>
              <a:t> </a:t>
            </a:r>
            <a:r>
              <a:rPr lang="en-US" sz="3600" dirty="0" smtClean="0"/>
              <a:t>(~25 km) </a:t>
            </a:r>
            <a:r>
              <a:rPr lang="en-US" sz="3600" dirty="0" smtClean="0"/>
              <a:t>resolution using CAM5.3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65546" y="6031345"/>
            <a:ext cx="7902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No retuning of </a:t>
            </a:r>
            <a:r>
              <a:rPr lang="en-US" sz="2800" i="1" dirty="0" smtClean="0">
                <a:solidFill>
                  <a:srgbClr val="FF0000"/>
                </a:solidFill>
              </a:rPr>
              <a:t>CAM5.3 physics for 25km resolution!!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464" y="80818"/>
            <a:ext cx="8747990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Overview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3522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60906"/>
              </p:ext>
            </p:extLst>
          </p:nvPr>
        </p:nvGraphicFramePr>
        <p:xfrm>
          <a:off x="160338" y="1157382"/>
          <a:ext cx="8831262" cy="4646615"/>
        </p:xfrm>
        <a:graphic>
          <a:graphicData uri="http://schemas.openxmlformats.org/drawingml/2006/table">
            <a:tbl>
              <a:tblPr/>
              <a:tblGrid>
                <a:gridCol w="1617662"/>
                <a:gridCol w="1603375"/>
                <a:gridCol w="1816100"/>
                <a:gridCol w="1898650"/>
                <a:gridCol w="189547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Model                                             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CCSM3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CAM4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CCSM4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B38807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CAM5       (CAM5.1)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CESM1.0  (CESM1.0.3)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B38807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CAM5.3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/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CESM1.1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38807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Release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Jun 2004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Apr 2010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Jun 2010    (June 2011)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June 2013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PBL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Holtslag-Boville (1993)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Bretherton et al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Bretherton et al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Bretherton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 et al (2009)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Arial" charset="0"/>
                          <a:cs typeface="Gill Sans MT"/>
                        </a:rPr>
                        <a:t>Orographic form drag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Arial" charset="0"/>
                          <a:cs typeface="Gill Sans MT"/>
                        </a:rPr>
                        <a:t>Richter et al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 (2010)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Arial" charset="0"/>
                          <a:cs typeface="Gill Sans MT"/>
                        </a:rPr>
                        <a:t>Richter et al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 (2010)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Shallow Convection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Hack (1994)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Hack (1994)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Deep Convection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Zhang-McFarlane (1995)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Neale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Neale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Neale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Microphysics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Morrison-Gettelman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Morrison-Gettelman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Macrophysics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(2011)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(2011)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Radiation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Collins et al. (2001)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Collins et al. (2001)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Iacono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Iacono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Aerosols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Bulk Aerosol Model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Bulk Aerosol Model BAM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Modal Aerosol Model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Ghan et al. (2011)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Modal Aerosol Model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Ghan et al. (2011)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Dynamics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Spectral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Finite Volume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Finite Volume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Spectral element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</a:tr>
            </a:tbl>
          </a:graphicData>
        </a:graphic>
      </p:graphicFrame>
      <p:sp>
        <p:nvSpPr>
          <p:cNvPr id="6215" name="Rectangle 5"/>
          <p:cNvSpPr>
            <a:spLocks noChangeArrowheads="1"/>
          </p:cNvSpPr>
          <p:nvPr/>
        </p:nvSpPr>
        <p:spPr bwMode="auto">
          <a:xfrm>
            <a:off x="1906588" y="6127750"/>
            <a:ext cx="1460500" cy="368300"/>
          </a:xfrm>
          <a:prstGeom prst="rect">
            <a:avLst/>
          </a:prstGeom>
          <a:solidFill>
            <a:srgbClr val="FCE9A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914400"/>
            <a:endParaRPr lang="en-US" sz="2000"/>
          </a:p>
        </p:txBody>
      </p:sp>
      <p:sp>
        <p:nvSpPr>
          <p:cNvPr id="6216" name="Rectangle 6"/>
          <p:cNvSpPr>
            <a:spLocks noChangeArrowheads="1"/>
          </p:cNvSpPr>
          <p:nvPr/>
        </p:nvSpPr>
        <p:spPr bwMode="auto">
          <a:xfrm>
            <a:off x="3367088" y="6121400"/>
            <a:ext cx="47180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Gill Sans MT" charset="0"/>
              </a:rPr>
              <a:t>= New parameterization/dynamics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7382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Gill Sans MT (Body)" charset="0"/>
              </a:rPr>
              <a:t>Physical parameterizations in </a:t>
            </a:r>
            <a:r>
              <a:rPr lang="en-US" sz="2800" dirty="0" smtClean="0">
                <a:latin typeface="Gill Sans MT (Body)" charset="0"/>
              </a:rPr>
              <a:t>CAM</a:t>
            </a:r>
            <a:endParaRPr lang="en-US" sz="2800" dirty="0" smtClean="0">
              <a:latin typeface="Gill Sans MT (Body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0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7382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Gill Sans MT (Body)" charset="0"/>
              </a:rPr>
              <a:t>Physical parameterizations in </a:t>
            </a:r>
            <a:r>
              <a:rPr lang="en-US" sz="2800" dirty="0" smtClean="0">
                <a:latin typeface="Gill Sans MT (Body)" charset="0"/>
              </a:rPr>
              <a:t>CAM</a:t>
            </a:r>
            <a:endParaRPr lang="en-US" sz="2800" dirty="0" smtClean="0">
              <a:latin typeface="Gill Sans MT (Body)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728405"/>
              </p:ext>
            </p:extLst>
          </p:nvPr>
        </p:nvGraphicFramePr>
        <p:xfrm>
          <a:off x="160338" y="1157382"/>
          <a:ext cx="8831262" cy="4646615"/>
        </p:xfrm>
        <a:graphic>
          <a:graphicData uri="http://schemas.openxmlformats.org/drawingml/2006/table">
            <a:tbl>
              <a:tblPr/>
              <a:tblGrid>
                <a:gridCol w="1617662"/>
                <a:gridCol w="1603375"/>
                <a:gridCol w="1816100"/>
                <a:gridCol w="1898650"/>
                <a:gridCol w="189547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Model                                             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CCSM3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CAM4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CCSM4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B38807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CAM5       (CAM5.1)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CESM1.0  (CESM1.0.3)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B38807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CAM5.3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/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8807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CESM1.1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38807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Release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Jun 2004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Apr 2010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Jun 2010    (June 2011)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June 2013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PBL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Holtslag-Boville (1993)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Bretherton et al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Bretherton et al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Bretherton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 et al (2009)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Arial" charset="0"/>
                          <a:cs typeface="Gill Sans MT"/>
                        </a:rPr>
                        <a:t>Orographic form drag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Arial" charset="0"/>
                          <a:cs typeface="Gill Sans MT"/>
                        </a:rPr>
                        <a:t>Richter et al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 (2010)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/>
                          <a:ea typeface="Arial" charset="0"/>
                          <a:cs typeface="Gill Sans MT"/>
                        </a:rPr>
                        <a:t>Richter et al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 (2010)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Shallow Convection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Hack (1994)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Hack (1994)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(2009)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Deep Convection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Zhang-McFarlane (1995)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Neale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Neale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Neale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Microphysics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Morrison-Gettelman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Morrison-Gettelman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Macrophysics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Rasch-Kristjansson (1998)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(2011)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Park et al. (2011)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Radiation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Collins et al. (2001)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Collins et al. (2001)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Iacono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Iacono et al. (2008)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Aerosols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Bulk Aerosol Model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Bulk Aerosol Model BAM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Modal Aerosol Model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Ghan et al. (2011)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Modal Aerosol Model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Ghan et al. (2011)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Dynamics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Spectral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Finite Volume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Finite Volume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-128"/>
                          <a:cs typeface="ＭＳ Ｐゴシック" charset="-128"/>
                        </a:rPr>
                        <a:t>Spectral element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9AF"/>
                    </a:solidFill>
                  </a:tcPr>
                </a:tc>
              </a:tr>
            </a:tbl>
          </a:graphicData>
        </a:graphic>
      </p:graphicFrame>
      <p:sp>
        <p:nvSpPr>
          <p:cNvPr id="6215" name="Rectangle 5"/>
          <p:cNvSpPr>
            <a:spLocks noChangeArrowheads="1"/>
          </p:cNvSpPr>
          <p:nvPr/>
        </p:nvSpPr>
        <p:spPr bwMode="auto">
          <a:xfrm>
            <a:off x="1906588" y="6127750"/>
            <a:ext cx="1460500" cy="368300"/>
          </a:xfrm>
          <a:prstGeom prst="rect">
            <a:avLst/>
          </a:prstGeom>
          <a:solidFill>
            <a:srgbClr val="FCE9A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defTabSz="914400"/>
            <a:endParaRPr lang="en-US" sz="2000"/>
          </a:p>
        </p:txBody>
      </p:sp>
      <p:sp>
        <p:nvSpPr>
          <p:cNvPr id="6216" name="Rectangle 6"/>
          <p:cNvSpPr>
            <a:spLocks noChangeArrowheads="1"/>
          </p:cNvSpPr>
          <p:nvPr/>
        </p:nvSpPr>
        <p:spPr bwMode="auto">
          <a:xfrm>
            <a:off x="3367088" y="6121400"/>
            <a:ext cx="47180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Gill Sans MT" charset="0"/>
              </a:rPr>
              <a:t>= New parameterization/dynamics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5143500" y="4584700"/>
            <a:ext cx="3924300" cy="863600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9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0170" y="64693"/>
            <a:ext cx="8358799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JJA Seasonal-mean  precipitation (1980-2005)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03866" y="2690911"/>
            <a:ext cx="1185334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DJF ¼ degree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46599" y="2689422"/>
            <a:ext cx="1185334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JJA ¼ degree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03866" y="4799111"/>
            <a:ext cx="1185334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DJF GPCP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46599" y="4797622"/>
            <a:ext cx="1185334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JJA GPCP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599" y="1244601"/>
            <a:ext cx="4508500" cy="5157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" y="1244601"/>
            <a:ext cx="4343400" cy="5026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0632" y="1090712"/>
            <a:ext cx="1672167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</a:t>
            </a:r>
            <a:r>
              <a:rPr lang="en-US" sz="1400" b="1" dirty="0" smtClean="0"/>
              <a:t>e120 – 25 km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10166" y="1065313"/>
            <a:ext cx="1883834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</a:t>
            </a:r>
            <a:r>
              <a:rPr lang="en-US" sz="1400" b="1" dirty="0" smtClean="0"/>
              <a:t>e30 – 100 km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3644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464" y="855518"/>
            <a:ext cx="8747990" cy="101566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“Track densities”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7464" y="3238500"/>
            <a:ext cx="830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Average number of hours per year that a storm is present in a 2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x2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</a:t>
            </a:r>
            <a:r>
              <a:rPr lang="en-US" sz="2000" dirty="0" err="1" smtClean="0"/>
              <a:t>gridbox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3644900" y="4445000"/>
            <a:ext cx="1600200" cy="149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29000" y="4711700"/>
            <a:ext cx="2146300" cy="1104900"/>
          </a:xfrm>
          <a:custGeom>
            <a:avLst/>
            <a:gdLst>
              <a:gd name="connsiteX0" fmla="*/ 2146300 w 2146300"/>
              <a:gd name="connsiteY0" fmla="*/ 1104900 h 1104900"/>
              <a:gd name="connsiteX1" fmla="*/ 1384300 w 2146300"/>
              <a:gd name="connsiteY1" fmla="*/ 825500 h 1104900"/>
              <a:gd name="connsiteX2" fmla="*/ 977900 w 2146300"/>
              <a:gd name="connsiteY2" fmla="*/ 355600 h 1104900"/>
              <a:gd name="connsiteX3" fmla="*/ 0 w 2146300"/>
              <a:gd name="connsiteY3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6300" h="1104900">
                <a:moveTo>
                  <a:pt x="2146300" y="1104900"/>
                </a:moveTo>
                <a:cubicBezTo>
                  <a:pt x="1862666" y="1027641"/>
                  <a:pt x="1579033" y="950383"/>
                  <a:pt x="1384300" y="825500"/>
                </a:cubicBezTo>
                <a:cubicBezTo>
                  <a:pt x="1189567" y="700617"/>
                  <a:pt x="1208617" y="493183"/>
                  <a:pt x="977900" y="355600"/>
                </a:cubicBezTo>
                <a:cubicBezTo>
                  <a:pt x="747183" y="218017"/>
                  <a:pt x="0" y="0"/>
                  <a:pt x="0" y="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589606">
            <a:off x="4546600" y="5181600"/>
            <a:ext cx="38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589606">
            <a:off x="3741522" y="4580822"/>
            <a:ext cx="38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3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1417</Words>
  <Application>Microsoft Macintosh PowerPoint</Application>
  <PresentationFormat>On-screen Show (4:3)</PresentationFormat>
  <Paragraphs>237</Paragraphs>
  <Slides>31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Equation</vt:lpstr>
      <vt:lpstr>Microsoft Equation</vt:lpstr>
      <vt:lpstr>PowerPoint Presentation</vt:lpstr>
      <vt:lpstr>PowerPoint Presentation</vt:lpstr>
      <vt:lpstr>PowerPoint Presentation</vt:lpstr>
      <vt:lpstr>Intense Atlantic hurricanes  25km (0.25o) CAM5</vt:lpstr>
      <vt:lpstr>PowerPoint Presentation</vt:lpstr>
      <vt:lpstr>Physical parameterizations in CAM</vt:lpstr>
      <vt:lpstr>Physical parameterizations in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Julio Bacmeister</dc:creator>
  <cp:keywords/>
  <dc:description/>
  <cp:lastModifiedBy>Julio Bacmeister</cp:lastModifiedBy>
  <cp:revision>102</cp:revision>
  <dcterms:created xsi:type="dcterms:W3CDTF">2012-09-22T15:05:41Z</dcterms:created>
  <dcterms:modified xsi:type="dcterms:W3CDTF">2015-04-16T00:58:19Z</dcterms:modified>
  <cp:category/>
</cp:coreProperties>
</file>