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342" r:id="rId2"/>
    <p:sldId id="340" r:id="rId3"/>
    <p:sldId id="347" r:id="rId4"/>
    <p:sldId id="349" r:id="rId5"/>
    <p:sldId id="339" r:id="rId6"/>
    <p:sldId id="343" r:id="rId7"/>
    <p:sldId id="344" r:id="rId8"/>
    <p:sldId id="345" r:id="rId9"/>
    <p:sldId id="34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CHAMBERLIN" initials="CC" lastIdx="1" clrIdx="0"/>
  <p:cmAuthor id="1" name="Zhenya Gall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20" autoAdjust="0"/>
  </p:normalViewPr>
  <p:slideViewPr>
    <p:cSldViewPr snapToGrid="0" snapToObjects="1">
      <p:cViewPr>
        <p:scale>
          <a:sx n="100" d="100"/>
          <a:sy n="100" d="100"/>
        </p:scale>
        <p:origin x="-89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085A2-D1F1-EB4F-9E56-12A75A04B4B4}" type="datetimeFigureOut">
              <a:rPr lang="en-US" smtClean="0"/>
              <a:t>4/12/15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F362B-AECA-6F4D-ADB6-48A1FD5D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8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university community will continue to depend on NCAR to be a center of scientific excellence and innovation. Its science is the foundation for all aspects of its collaborative research and community-based resources, as well as its visitor and postgraduate programs. Universities will also continue to look to NCAR to provide resources that complement and extend their own, to serve as a crossroad for the exchange of ideas, and to embrace a leadership role that galvanizes the community through a strategic focus on “grand challenge” scientific problems. World-class observational facilities, computational services and technology, and community models (all of which are at the core of NCAR) are not possible without a permanent scientific staff of the highest quality, as originally envisioned by Walter Orr Roberts. Moreover, NCAR will not be able to tackle the ambitious research agenda appropriate of a national center – an agenda that both supports and amplifies NSF and community goals – without a superlative scientific staff.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08F8B-C572-4A7A-9E07-B0FD3CBED1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2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 title in Verdana</a:t>
            </a:r>
          </a:p>
          <a:p>
            <a:r>
              <a:rPr lang="en-US" dirty="0" smtClean="0"/>
              <a:t>Tagline in Baskerville, black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AD089-1B97-1148-B788-3DE278CAE5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e.g., ACD: these capabilities</a:t>
            </a:r>
            <a:r>
              <a:rPr lang="en-US" baseline="0" dirty="0" smtClean="0"/>
              <a:t> are especially relevant for addressing future challenges linked to air quality, climate change and ozone depletion on regional and global scales with regard to population growth and economic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08F8B-C572-4A7A-9E07-B0FD3CBED1F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F7F3B0-0F65-FF4A-8C72-4FBBB61FBDF4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9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DC113-92A8-AE48-A51A-305A4F627997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2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BC5592-2BD9-464F-B34D-EAFEDB98B2E2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1394" y="649110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DEFB567-5788-405D-B04E-E41327EAD8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59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63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D88FFA-A346-BB4F-BF05-7B9FC56D83EA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9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9A6463-9669-2545-9C3D-75C6CEB3F20D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7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D790D9-1265-1044-92A7-3DA8A83FF3C6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3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A54F5F-833B-4F47-AB56-CD67F0E306F5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6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6EA8BE5-C17F-8C45-9520-52BDB5FC43AD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FAED1B-04B5-7A45-BEA4-C3940F806AA2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9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B49FD-2FD8-4747-8110-8F4AF0901969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4/12/15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3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lide footer 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562" y="6028590"/>
            <a:ext cx="9305284" cy="96363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549648" y="6053800"/>
            <a:ext cx="359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air </a:t>
            </a:r>
            <a:r>
              <a:rPr lang="en-US" sz="2800" baseline="2000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•</a:t>
            </a:r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 planet </a:t>
            </a:r>
            <a:r>
              <a:rPr lang="en-US" sz="2800" baseline="2000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•</a:t>
            </a:r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 </a:t>
            </a:r>
            <a:r>
              <a:rPr lang="en-US" sz="2800" i="1" dirty="0" smtClean="0">
                <a:solidFill>
                  <a:prstClr val="white">
                    <a:lumMod val="50000"/>
                  </a:prstClr>
                </a:solidFill>
                <a:latin typeface="Baskerville Old Face"/>
                <a:cs typeface="Baskerville Old Face"/>
              </a:rPr>
              <a:t>people</a:t>
            </a:r>
            <a:endParaRPr lang="en-US" sz="2800" i="1" dirty="0">
              <a:solidFill>
                <a:prstClr val="white">
                  <a:lumMod val="50000"/>
                </a:prstClr>
              </a:solidFill>
              <a:latin typeface="Baskerville Old Face"/>
              <a:cs typeface="Baskerville Old Fac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5995" y="6168122"/>
            <a:ext cx="373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defRPr>
            </a:lvl1pPr>
          </a:lstStyle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30" Type="http://schemas.openxmlformats.org/officeDocument/2006/relationships/image" Target="../media/image42.png"/><Relationship Id="rId31" Type="http://schemas.openxmlformats.org/officeDocument/2006/relationships/image" Target="../media/image43.png"/><Relationship Id="rId32" Type="http://schemas.openxmlformats.org/officeDocument/2006/relationships/image" Target="../media/image44.png"/><Relationship Id="rId9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33" Type="http://schemas.openxmlformats.org/officeDocument/2006/relationships/image" Target="../media/image45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jpeg"/><Relationship Id="rId16" Type="http://schemas.microsoft.com/office/2007/relationships/hdphoto" Target="../media/hdphoto1.wdp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1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7" name="Picture 6" descr="NCAR Day Poster_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9"/>
          <a:stretch/>
        </p:blipFill>
        <p:spPr>
          <a:xfrm>
            <a:off x="1600200" y="0"/>
            <a:ext cx="5978329" cy="59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799" y="596900"/>
            <a:ext cx="6984999" cy="4716463"/>
          </a:xfrm>
        </p:spPr>
        <p:txBody>
          <a:bodyPr/>
          <a:lstStyle/>
          <a:p>
            <a:pPr>
              <a:buSzPct val="110000"/>
            </a:pPr>
            <a:r>
              <a:rPr lang="en-US" sz="2000" dirty="0">
                <a:latin typeface="Tahoma"/>
                <a:cs typeface="Tahoma"/>
              </a:rPr>
              <a:t>Only by being a center of </a:t>
            </a:r>
            <a:r>
              <a:rPr lang="en-US" sz="2000" b="1" i="1" dirty="0">
                <a:latin typeface="Tahoma"/>
                <a:cs typeface="Tahoma"/>
              </a:rPr>
              <a:t>scientific excellence and innovation</a:t>
            </a:r>
            <a:r>
              <a:rPr lang="en-US" sz="2000" dirty="0">
                <a:latin typeface="Tahoma"/>
                <a:cs typeface="Tahoma"/>
              </a:rPr>
              <a:t> </a:t>
            </a:r>
            <a:r>
              <a:rPr lang="en-US" sz="2000" dirty="0" smtClean="0">
                <a:latin typeface="Tahoma"/>
                <a:cs typeface="Tahoma"/>
              </a:rPr>
              <a:t>can </a:t>
            </a:r>
            <a:r>
              <a:rPr lang="en-US" sz="2000" dirty="0">
                <a:latin typeface="Tahoma"/>
                <a:cs typeface="Tahoma"/>
              </a:rPr>
              <a:t>NCAR excel in its mission, including that of supporting, enhancing and extending the capabilities of the university and broader </a:t>
            </a:r>
            <a:r>
              <a:rPr lang="en-US" sz="2000" dirty="0" smtClean="0">
                <a:latin typeface="Tahoma"/>
                <a:cs typeface="Tahoma"/>
              </a:rPr>
              <a:t>research communities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50398" y="2027237"/>
            <a:ext cx="9143999" cy="47164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 smtClean="0">
                <a:latin typeface="Tahoma"/>
                <a:cs typeface="Tahoma"/>
              </a:rPr>
              <a:t>A </a:t>
            </a:r>
            <a:r>
              <a:rPr lang="en-US" sz="2000" b="1" dirty="0" smtClean="0">
                <a:latin typeface="Tahoma"/>
                <a:cs typeface="Tahoma"/>
              </a:rPr>
              <a:t>world-leading research program </a:t>
            </a:r>
            <a:r>
              <a:rPr lang="en-US" sz="2000" dirty="0" smtClean="0">
                <a:latin typeface="Tahoma"/>
                <a:cs typeface="Tahoma"/>
              </a:rPr>
              <a:t>is:</a:t>
            </a:r>
          </a:p>
          <a:p>
            <a:pPr>
              <a:spcBef>
                <a:spcPts val="0"/>
              </a:spcBef>
            </a:pPr>
            <a:endParaRPr lang="en-US" sz="400" dirty="0" smtClean="0">
              <a:solidFill>
                <a:srgbClr val="2D2D8A"/>
              </a:solidFill>
              <a:latin typeface="Tahoma"/>
              <a:cs typeface="Tahoma"/>
            </a:endParaRP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Critical to developing NCAR’s major community instrumentation and computational facilities, as well as community models and data assimilation systems</a:t>
            </a:r>
          </a:p>
          <a:p>
            <a:pPr lvl="1">
              <a:spcBef>
                <a:spcPts val="0"/>
              </a:spcBef>
            </a:pPr>
            <a:endParaRPr lang="en-US" sz="800" dirty="0" smtClean="0">
              <a:solidFill>
                <a:srgbClr val="2D2D8A"/>
              </a:solidFill>
              <a:latin typeface="Tahoma"/>
              <a:cs typeface="Tahoma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2D2D8A"/>
                </a:solidFill>
                <a:latin typeface="Tahoma"/>
                <a:cs typeface="Tahoma"/>
              </a:rPr>
              <a:t>B</a:t>
            </a: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asis for extensive collaboration with academia and ability to galvanize the community through a strategic focus on grand challenge problems</a:t>
            </a:r>
          </a:p>
          <a:p>
            <a:pPr lvl="1">
              <a:spcBef>
                <a:spcPts val="0"/>
              </a:spcBef>
            </a:pPr>
            <a:endParaRPr lang="en-US" sz="800" dirty="0" smtClean="0">
              <a:solidFill>
                <a:srgbClr val="2D2D8A"/>
              </a:solidFill>
              <a:latin typeface="Tahoma"/>
              <a:cs typeface="Tahoma"/>
            </a:endParaRP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2D2D8A"/>
                </a:solidFill>
                <a:latin typeface="Tahoma"/>
                <a:cs typeface="Tahoma"/>
              </a:rPr>
              <a:t>Origin for </a:t>
            </a: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NCAR’s </a:t>
            </a:r>
            <a:r>
              <a:rPr lang="en-US" sz="2000" dirty="0">
                <a:solidFill>
                  <a:srgbClr val="2D2D8A"/>
                </a:solidFill>
                <a:latin typeface="Tahoma"/>
                <a:cs typeface="Tahoma"/>
              </a:rPr>
              <a:t>large and </a:t>
            </a: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successful </a:t>
            </a:r>
            <a:r>
              <a:rPr lang="en-US" sz="2000" dirty="0">
                <a:solidFill>
                  <a:srgbClr val="2D2D8A"/>
                </a:solidFill>
                <a:latin typeface="Tahoma"/>
                <a:cs typeface="Tahoma"/>
              </a:rPr>
              <a:t>visitor program</a:t>
            </a:r>
          </a:p>
          <a:p>
            <a:pPr lvl="1">
              <a:spcBef>
                <a:spcPts val="0"/>
              </a:spcBef>
            </a:pPr>
            <a:endParaRPr lang="en-US" sz="800" dirty="0" smtClean="0">
              <a:solidFill>
                <a:srgbClr val="2D2D8A"/>
              </a:solidFill>
              <a:latin typeface="Tahoma"/>
              <a:cs typeface="Tahoma"/>
            </a:endParaRP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Source of NCAR’s strong record of community leadership and ability to serve as a crossroad for the exchange of ideas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800" dirty="0" smtClean="0">
              <a:solidFill>
                <a:srgbClr val="2D2D8A"/>
              </a:solidFill>
              <a:latin typeface="Tahoma"/>
              <a:cs typeface="Tahoma"/>
            </a:endParaRP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Key to exceptional track record of </a:t>
            </a: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educating and entraining talented and diverse </a:t>
            </a:r>
            <a:r>
              <a:rPr lang="en-US" sz="2000" dirty="0" smtClean="0">
                <a:solidFill>
                  <a:srgbClr val="2D2D8A"/>
                </a:solidFill>
                <a:latin typeface="Tahoma"/>
                <a:cs typeface="Tahoma"/>
              </a:rPr>
              <a:t>students and early career professionals</a:t>
            </a:r>
            <a:endParaRPr lang="en-US" sz="2000" dirty="0">
              <a:solidFill>
                <a:srgbClr val="2D2D8A"/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-63500"/>
            <a:ext cx="931025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D2D8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Scientific </a:t>
            </a:r>
            <a:r>
              <a:rPr lang="en-US" sz="3200" b="1" dirty="0" smtClean="0">
                <a:solidFill>
                  <a:srgbClr val="2D2D8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Technical Excellence </a:t>
            </a:r>
            <a:r>
              <a:rPr lang="en-US" sz="3200" b="1" dirty="0" smtClean="0">
                <a:solidFill>
                  <a:srgbClr val="2D2D8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NCAR</a:t>
            </a:r>
            <a:endParaRPr lang="en-US" sz="3200" dirty="0">
              <a:solidFill>
                <a:srgbClr val="2D2D8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725" y="571500"/>
            <a:ext cx="226033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5125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footer 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62" y="6028590"/>
            <a:ext cx="9325261" cy="963631"/>
          </a:xfrm>
          <a:prstGeom prst="rect">
            <a:avLst/>
          </a:prstGeom>
        </p:spPr>
      </p:pic>
      <p:sp>
        <p:nvSpPr>
          <p:cNvPr id="20" name="Rectangle 71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970630" y="6167479"/>
            <a:ext cx="2297852" cy="369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1800" dirty="0" smtClean="0">
                <a:solidFill>
                  <a:srgbClr val="FF8000"/>
                </a:solidFill>
                <a:latin typeface="Verdana"/>
                <a:ea typeface="ＭＳ Ｐゴシック" charset="0"/>
                <a:cs typeface="Verdana"/>
              </a:rPr>
              <a:t>Overview of NCAR</a:t>
            </a:r>
            <a:endParaRPr lang="en-US" sz="1800" dirty="0">
              <a:solidFill>
                <a:srgbClr val="FF8000"/>
              </a:solidFill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8443" y="6067962"/>
            <a:ext cx="3591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7F7F7F"/>
                </a:solidFill>
                <a:latin typeface="Baskerville"/>
                <a:cs typeface="Baskerville"/>
              </a:rPr>
              <a:t>air </a:t>
            </a:r>
            <a:r>
              <a:rPr lang="en-US" sz="2800" baseline="2000" dirty="0" smtClean="0">
                <a:solidFill>
                  <a:srgbClr val="7F7F7F"/>
                </a:solidFill>
                <a:latin typeface="Baskerville"/>
                <a:cs typeface="Baskerville"/>
              </a:rPr>
              <a:t>•</a:t>
            </a:r>
            <a:r>
              <a:rPr lang="en-US" sz="2800" dirty="0" smtClean="0">
                <a:solidFill>
                  <a:srgbClr val="7F7F7F"/>
                </a:solidFill>
                <a:latin typeface="Baskerville"/>
                <a:cs typeface="Baskerville"/>
              </a:rPr>
              <a:t> planet </a:t>
            </a:r>
            <a:r>
              <a:rPr lang="en-US" sz="2800" baseline="2000" dirty="0" smtClean="0">
                <a:solidFill>
                  <a:srgbClr val="7F7F7F"/>
                </a:solidFill>
                <a:latin typeface="Baskerville"/>
                <a:cs typeface="Baskerville"/>
              </a:rPr>
              <a:t>•</a:t>
            </a:r>
            <a:r>
              <a:rPr lang="en-US" sz="2800" dirty="0" smtClean="0">
                <a:solidFill>
                  <a:srgbClr val="7F7F7F"/>
                </a:solidFill>
                <a:latin typeface="Baskerville"/>
                <a:cs typeface="Baskerville"/>
              </a:rPr>
              <a:t> </a:t>
            </a:r>
            <a:r>
              <a:rPr lang="en-US" sz="2800" i="1" dirty="0" smtClean="0">
                <a:solidFill>
                  <a:srgbClr val="7F7F7F"/>
                </a:solidFill>
                <a:latin typeface="Baskerville"/>
                <a:cs typeface="Baskerville"/>
              </a:rPr>
              <a:t>people</a:t>
            </a:r>
            <a:endParaRPr lang="en-US" sz="2800" i="1" dirty="0">
              <a:solidFill>
                <a:srgbClr val="7F7F7F"/>
              </a:solidFill>
              <a:latin typeface="Baskerville"/>
              <a:cs typeface="Baskerville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241300"/>
            <a:ext cx="9163753" cy="3790828"/>
            <a:chOff x="23519" y="2127352"/>
            <a:chExt cx="9163753" cy="3790828"/>
          </a:xfrm>
        </p:grpSpPr>
        <p:sp>
          <p:nvSpPr>
            <p:cNvPr id="25" name="Rectangle 24"/>
            <p:cNvSpPr/>
            <p:nvPr/>
          </p:nvSpPr>
          <p:spPr>
            <a:xfrm>
              <a:off x="2329273" y="2173566"/>
              <a:ext cx="6857999" cy="374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baseline="30000" dirty="0" smtClean="0">
                  <a:solidFill>
                    <a:srgbClr val="000090"/>
                  </a:solidFill>
                  <a:latin typeface="Tahoma"/>
                  <a:cs typeface="Tahoma"/>
                </a:rPr>
                <a:t>    The </a:t>
              </a:r>
              <a:r>
                <a:rPr lang="en-US" sz="4000" b="1" baseline="30000" dirty="0">
                  <a:solidFill>
                    <a:srgbClr val="000090"/>
                  </a:solidFill>
                  <a:latin typeface="Tahoma"/>
                  <a:cs typeface="Tahoma"/>
                </a:rPr>
                <a:t>NCAR Mission</a:t>
              </a:r>
            </a:p>
            <a:p>
              <a:endParaRPr lang="en-US" sz="2800" baseline="30000" dirty="0">
                <a:latin typeface="Tahoma"/>
                <a:cs typeface="Tahoma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aseline="30000" dirty="0">
                  <a:latin typeface="Tahoma"/>
                  <a:cs typeface="Tahoma"/>
                </a:rPr>
                <a:t>To understand the behavior of the atmosphere and related </a:t>
              </a:r>
              <a:r>
                <a:rPr lang="en-US" sz="3200" baseline="30000" dirty="0" smtClean="0">
                  <a:latin typeface="Tahoma"/>
                  <a:cs typeface="Tahoma"/>
                </a:rPr>
                <a:t>Earth and </a:t>
              </a:r>
              <a:r>
                <a:rPr lang="en-US" sz="3200" baseline="30000" dirty="0" err="1" smtClean="0">
                  <a:latin typeface="Tahoma"/>
                  <a:cs typeface="Tahoma"/>
                </a:rPr>
                <a:t>geospace</a:t>
              </a:r>
              <a:r>
                <a:rPr lang="en-US" sz="3200" baseline="30000" dirty="0" smtClean="0">
                  <a:latin typeface="Tahoma"/>
                  <a:cs typeface="Tahoma"/>
                </a:rPr>
                <a:t> systems</a:t>
              </a:r>
            </a:p>
            <a:p>
              <a:endParaRPr lang="en-US" sz="3200" baseline="30000" dirty="0">
                <a:latin typeface="Tahoma"/>
                <a:cs typeface="Tahoma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aseline="30000" dirty="0">
                  <a:latin typeface="Tahoma"/>
                  <a:cs typeface="Tahoma"/>
                </a:rPr>
                <a:t>To support, enhance, and extend the capabilities of the university community and the broader scientific community, nationally and internationally</a:t>
              </a:r>
            </a:p>
            <a:p>
              <a:endParaRPr lang="en-US" sz="3200" baseline="30000" dirty="0">
                <a:latin typeface="Tahoma"/>
                <a:cs typeface="Tahoma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3200" baseline="30000" dirty="0">
                  <a:latin typeface="Tahoma"/>
                  <a:cs typeface="Tahoma"/>
                </a:rPr>
                <a:t>To foster the transfer of knowledge and technology for the betterment of life on Earth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/>
            <a:srcRect l="50000" r="8760"/>
            <a:stretch/>
          </p:blipFill>
          <p:spPr>
            <a:xfrm>
              <a:off x="23519" y="2127352"/>
              <a:ext cx="2304515" cy="37719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2" y="4227957"/>
            <a:ext cx="9205420" cy="1830975"/>
            <a:chOff x="19752" y="4227957"/>
            <a:chExt cx="9205420" cy="1830975"/>
          </a:xfrm>
        </p:grpSpPr>
        <p:sp>
          <p:nvSpPr>
            <p:cNvPr id="2" name="Rectangle 1"/>
            <p:cNvSpPr/>
            <p:nvPr/>
          </p:nvSpPr>
          <p:spPr>
            <a:xfrm>
              <a:off x="19752" y="4227957"/>
              <a:ext cx="9205419" cy="1538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50" dirty="0" smtClean="0">
                  <a:solidFill>
                    <a:srgbClr val="000090"/>
                  </a:solidFill>
                  <a:latin typeface="Tahoma"/>
                  <a:cs typeface="Tahoma"/>
                </a:rPr>
                <a:t>An </a:t>
              </a:r>
              <a:r>
                <a:rPr lang="en-US" sz="2350" dirty="0">
                  <a:solidFill>
                    <a:srgbClr val="000090"/>
                  </a:solidFill>
                  <a:latin typeface="Tahoma"/>
                  <a:cs typeface="Tahoma"/>
                </a:rPr>
                <a:t>eminent research program is necessary in order for NCAR to accomplish this </a:t>
              </a:r>
              <a:r>
                <a:rPr lang="en-US" sz="2350" dirty="0" smtClean="0">
                  <a:solidFill>
                    <a:srgbClr val="000090"/>
                  </a:solidFill>
                  <a:latin typeface="Tahoma"/>
                  <a:cs typeface="Tahoma"/>
                </a:rPr>
                <a:t>mission. Moreover</a:t>
              </a:r>
              <a:r>
                <a:rPr lang="en-US" sz="2350" dirty="0">
                  <a:solidFill>
                    <a:srgbClr val="000090"/>
                  </a:solidFill>
                  <a:latin typeface="Tahoma"/>
                  <a:cs typeface="Tahoma"/>
                </a:rPr>
                <a:t>, only through superlative research can NCAR meet emergent scientific </a:t>
              </a:r>
              <a:r>
                <a:rPr lang="en-US" sz="2350" dirty="0" smtClean="0">
                  <a:solidFill>
                    <a:srgbClr val="000090"/>
                  </a:solidFill>
                  <a:latin typeface="Tahoma"/>
                  <a:cs typeface="Tahoma"/>
                </a:rPr>
                <a:t>challenges and possess </a:t>
              </a:r>
              <a:r>
                <a:rPr lang="en-US" sz="2350" dirty="0">
                  <a:solidFill>
                    <a:srgbClr val="000090"/>
                  </a:solidFill>
                  <a:latin typeface="Tahoma"/>
                  <a:cs typeface="Tahoma"/>
                </a:rPr>
                <a:t>the agility to adapt to the changing needs of the </a:t>
              </a:r>
              <a:r>
                <a:rPr lang="en-US" sz="2350" dirty="0" smtClean="0">
                  <a:solidFill>
                    <a:srgbClr val="000090"/>
                  </a:solidFill>
                  <a:latin typeface="Tahoma"/>
                  <a:cs typeface="Tahoma"/>
                </a:rPr>
                <a:t>community. </a:t>
              </a:r>
              <a:endParaRPr lang="en-US" sz="2350" dirty="0">
                <a:solidFill>
                  <a:srgbClr val="000090"/>
                </a:solidFill>
                <a:latin typeface="Tahoma"/>
                <a:cs typeface="Tahom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15100" y="5689600"/>
              <a:ext cx="271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NCAR Strategic Plan (2014)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27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A1E32-80FB-F840-8C53-A6735255DEE1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7500" y="1130301"/>
            <a:ext cx="4800966" cy="4775199"/>
            <a:chOff x="4178300" y="1168401"/>
            <a:chExt cx="4800966" cy="47751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8300" y="2198846"/>
              <a:ext cx="4800966" cy="3744754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4508866" y="1168401"/>
              <a:ext cx="4038600" cy="5461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10000"/>
                <a:buNone/>
              </a:pPr>
              <a:r>
                <a:rPr lang="en-US" sz="2800" dirty="0" smtClean="0">
                  <a:latin typeface="Tahoma"/>
                  <a:cs typeface="Tahoma"/>
                </a:rPr>
                <a:t>Dr. France </a:t>
              </a:r>
              <a:r>
                <a:rPr lang="en-US" sz="2800" dirty="0" err="1" smtClean="0">
                  <a:latin typeface="Verdana"/>
                  <a:ea typeface="ＭＳ Ｐゴシック" charset="0"/>
                  <a:cs typeface="Verdana"/>
                </a:rPr>
                <a:t>Córdova</a:t>
              </a:r>
              <a:endParaRPr lang="en-US" sz="2800" dirty="0">
                <a:latin typeface="Tahoma"/>
                <a:cs typeface="Tahoma"/>
              </a:endParaRPr>
            </a:p>
            <a:p>
              <a:pPr marL="0" indent="0" algn="ctr">
                <a:buSzPct val="110000"/>
                <a:buFont typeface="Arial"/>
                <a:buNone/>
              </a:pPr>
              <a:r>
                <a:rPr lang="en-US" sz="2800" dirty="0" smtClean="0">
                  <a:latin typeface="Tahoma"/>
                  <a:cs typeface="Tahoma"/>
                </a:rPr>
                <a:t>Director, NSF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18466" y="190500"/>
            <a:ext cx="4038600" cy="5353049"/>
            <a:chOff x="101600" y="152401"/>
            <a:chExt cx="4038600" cy="53530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152401"/>
              <a:ext cx="3378200" cy="4691944"/>
            </a:xfrm>
            <a:prstGeom prst="rect">
              <a:avLst/>
            </a:prstGeom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101600" y="4959350"/>
              <a:ext cx="4038600" cy="5461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SzPct val="110000"/>
                <a:buFont typeface="Arial"/>
                <a:buNone/>
              </a:pPr>
              <a:r>
                <a:rPr lang="en-US" sz="2800" dirty="0" smtClean="0">
                  <a:latin typeface="Tahoma"/>
                  <a:cs typeface="Tahoma"/>
                </a:rPr>
                <a:t>Dr. Paul </a:t>
              </a:r>
              <a:r>
                <a:rPr lang="en-US" sz="2800" dirty="0" err="1" smtClean="0">
                  <a:latin typeface="Tahoma"/>
                  <a:cs typeface="Tahoma"/>
                </a:rPr>
                <a:t>Shepson</a:t>
              </a:r>
              <a:endParaRPr lang="en-US" sz="2800" dirty="0">
                <a:latin typeface="Tahoma"/>
                <a:cs typeface="Tahoma"/>
              </a:endParaRPr>
            </a:p>
            <a:p>
              <a:pPr marL="0" indent="0" algn="ctr">
                <a:buSzPct val="110000"/>
                <a:buFont typeface="Arial"/>
                <a:buNone/>
              </a:pPr>
              <a:r>
                <a:rPr lang="en-US" sz="2800" dirty="0" smtClean="0">
                  <a:latin typeface="Tahoma"/>
                  <a:cs typeface="Tahoma"/>
                </a:rPr>
                <a:t>Director, NSF/AGS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6" y="92441"/>
            <a:ext cx="1037860" cy="10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4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338"/>
          <a:stretch/>
        </p:blipFill>
        <p:spPr>
          <a:xfrm>
            <a:off x="4686300" y="4546600"/>
            <a:ext cx="2235200" cy="1473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47" y="1795374"/>
            <a:ext cx="2266653" cy="1430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348" y="3219823"/>
            <a:ext cx="2255651" cy="1377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9755"/>
          <a:stretch/>
        </p:blipFill>
        <p:spPr>
          <a:xfrm>
            <a:off x="4445000" y="3238500"/>
            <a:ext cx="2451916" cy="1328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4321"/>
          <a:stretch/>
        </p:blipFill>
        <p:spPr>
          <a:xfrm>
            <a:off x="4660900" y="1827423"/>
            <a:ext cx="2222500" cy="1411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11024"/>
          <a:stretch/>
        </p:blipFill>
        <p:spPr>
          <a:xfrm>
            <a:off x="6896100" y="4560480"/>
            <a:ext cx="2247900" cy="1496903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28600"/>
            <a:ext cx="914400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800" b="1" dirty="0" smtClean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endParaRPr lang="en-US" sz="400" b="1" dirty="0" smtClean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r>
              <a:rPr lang="en-US" sz="3100" b="1" dirty="0" smtClean="0">
                <a:solidFill>
                  <a:srgbClr val="2D2D8A"/>
                </a:solidFill>
                <a:latin typeface="Verdana"/>
                <a:cs typeface="Verdana"/>
              </a:rPr>
              <a:t>The Role of NCAR</a:t>
            </a:r>
            <a:endParaRPr lang="en-US" sz="400" b="1" dirty="0" smtClean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endParaRPr lang="en-US" sz="400" b="1" dirty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r>
              <a:rPr lang="en-US" sz="400" b="1" dirty="0" smtClean="0">
                <a:solidFill>
                  <a:srgbClr val="2D2D8A"/>
                </a:solidFill>
                <a:latin typeface="Verdana"/>
                <a:cs typeface="Verdana"/>
              </a:rPr>
              <a:t> </a:t>
            </a:r>
          </a:p>
          <a:p>
            <a:pPr algn="ctr"/>
            <a:r>
              <a:rPr lang="en-US" sz="2800" dirty="0" smtClean="0">
                <a:latin typeface="Verdana"/>
                <a:cs typeface="Verdana"/>
              </a:rPr>
              <a:t>Weather and Climate Related </a:t>
            </a: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Hazards</a:t>
            </a:r>
          </a:p>
          <a:p>
            <a:pPr algn="ctr"/>
            <a:endParaRPr lang="en-US" sz="400" b="1" dirty="0" smtClean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endParaRPr lang="en-US" sz="400" b="1" dirty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endParaRPr lang="en-US" sz="400" b="1" dirty="0">
              <a:solidFill>
                <a:srgbClr val="2D2D8A"/>
              </a:solidFill>
              <a:latin typeface="Verdana"/>
              <a:cs typeface="Verdana"/>
            </a:endParaRPr>
          </a:p>
          <a:p>
            <a:pPr algn="ctr"/>
            <a:r>
              <a:rPr lang="en-US" sz="2200" dirty="0" smtClean="0">
                <a:solidFill>
                  <a:srgbClr val="000090"/>
                </a:solidFill>
                <a:latin typeface="Verdana"/>
                <a:cs typeface="Verdana"/>
              </a:rPr>
              <a:t>Inflation-Adjusted US Insured Catastrophe Losses (1994-2013)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740221"/>
            <a:ext cx="9144000" cy="47033"/>
          </a:xfrm>
          <a:prstGeom prst="line">
            <a:avLst/>
          </a:prstGeom>
          <a:ln w="793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PieChart.ps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21446"/>
          <a:stretch/>
        </p:blipFill>
        <p:spPr>
          <a:xfrm>
            <a:off x="-1" y="1968500"/>
            <a:ext cx="4675451" cy="3848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00" y="5511800"/>
            <a:ext cx="150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Total $398.7B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733" y="5672669"/>
            <a:ext cx="1017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Munich Re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6716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t="8061" b="28399"/>
          <a:stretch/>
        </p:blipFill>
        <p:spPr>
          <a:xfrm>
            <a:off x="-47876" y="1828799"/>
            <a:ext cx="1476623" cy="8425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294" y="3172928"/>
            <a:ext cx="1298378" cy="1731170"/>
          </a:xfrm>
          <a:prstGeom prst="rect">
            <a:avLst/>
          </a:prstGeom>
        </p:spPr>
      </p:pic>
      <p:pic>
        <p:nvPicPr>
          <p:cNvPr id="24" name="Picture 23" descr="Raleigh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15" y="2735292"/>
            <a:ext cx="1394682" cy="1516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2400" y="0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2D2D8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Our most valuable asset …</a:t>
            </a:r>
            <a:endParaRPr lang="en-US" sz="3600" i="1" dirty="0">
              <a:solidFill>
                <a:srgbClr val="2D2D8A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49" y="650610"/>
            <a:ext cx="1789545" cy="2020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163" y="4762500"/>
            <a:ext cx="1047750" cy="1276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3695700"/>
            <a:ext cx="1483723" cy="179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8537" b="7723"/>
          <a:stretch/>
        </p:blipFill>
        <p:spPr>
          <a:xfrm>
            <a:off x="4516672" y="4660900"/>
            <a:ext cx="1280410" cy="1377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1594" r="14879" b="22013"/>
          <a:stretch/>
        </p:blipFill>
        <p:spPr>
          <a:xfrm>
            <a:off x="7531100" y="-171309"/>
            <a:ext cx="1619140" cy="17588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3800" y="4940300"/>
            <a:ext cx="1098550" cy="10985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1843" y="2339975"/>
            <a:ext cx="1100157" cy="1724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14534" r="20686"/>
          <a:stretch/>
        </p:blipFill>
        <p:spPr>
          <a:xfrm>
            <a:off x="6632863" y="0"/>
            <a:ext cx="898237" cy="13865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24677" t="27666"/>
          <a:stretch/>
        </p:blipFill>
        <p:spPr>
          <a:xfrm>
            <a:off x="7954497" y="4616450"/>
            <a:ext cx="1195743" cy="1422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7" y="654050"/>
            <a:ext cx="1410461" cy="1174750"/>
          </a:xfrm>
          <a:prstGeom prst="rect">
            <a:avLst/>
          </a:prstGeom>
        </p:spPr>
      </p:pic>
      <p:pic>
        <p:nvPicPr>
          <p:cNvPr id="23" name="Picture 22" descr="Diane_crop.jp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82" y="3060700"/>
            <a:ext cx="1267226" cy="1600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2000" y="4762500"/>
            <a:ext cx="1300108" cy="12763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64339" y="2727059"/>
            <a:ext cx="1485901" cy="1981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9"/>
          <a:srcRect l="28013" t="5417" r="12527" b="-5417"/>
          <a:stretch/>
        </p:blipFill>
        <p:spPr>
          <a:xfrm>
            <a:off x="4051300" y="650610"/>
            <a:ext cx="1298864" cy="1460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13664" y="2940050"/>
            <a:ext cx="1219200" cy="1828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7464" y="555738"/>
            <a:ext cx="1295400" cy="17842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2"/>
          <a:srcRect l="9208" t="2121" b="8936"/>
          <a:stretch/>
        </p:blipFill>
        <p:spPr>
          <a:xfrm>
            <a:off x="-15395" y="2557602"/>
            <a:ext cx="1351006" cy="12142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4737100"/>
            <a:ext cx="1295400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41043" y="1073150"/>
            <a:ext cx="1302957" cy="16637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193800" y="2339975"/>
            <a:ext cx="1016000" cy="1524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37464" y="1828800"/>
            <a:ext cx="1231900" cy="1231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-15395" y="3721100"/>
            <a:ext cx="922098" cy="11239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784074" y="650610"/>
            <a:ext cx="1267226" cy="17418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31343" y="1327150"/>
            <a:ext cx="1409700" cy="1409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843010" y="4208572"/>
            <a:ext cx="1488190" cy="1823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18295" y="2012950"/>
            <a:ext cx="2131869" cy="1172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01843" y="3606800"/>
            <a:ext cx="1066070" cy="1155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5797081" y="4259967"/>
            <a:ext cx="1289518" cy="1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0" y="572442"/>
            <a:ext cx="5068077" cy="106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557784" lvl="1" indent="-283464">
              <a:spcBef>
                <a:spcPts val="0"/>
              </a:spcBef>
              <a:spcAft>
                <a:spcPts val="984"/>
              </a:spcAft>
            </a:pPr>
            <a:r>
              <a:rPr lang="en-US" sz="2000" dirty="0" smtClean="0">
                <a:latin typeface="Veranda"/>
                <a:cs typeface="Veranda"/>
              </a:rPr>
              <a:t>Approved by </a:t>
            </a:r>
            <a:r>
              <a:rPr lang="en-US" sz="2000" dirty="0" smtClean="0">
                <a:latin typeface="Veranda"/>
                <a:cs typeface="Veranda"/>
              </a:rPr>
              <a:t>NSF (October 2014)</a:t>
            </a:r>
            <a:endParaRPr lang="en-US" sz="2000" dirty="0" smtClean="0">
              <a:latin typeface="Veranda"/>
              <a:cs typeface="Veranda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76200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Verdana"/>
                <a:cs typeface="Verdana"/>
              </a:rPr>
              <a:t>NCAR Strategic Plan</a:t>
            </a:r>
            <a:endParaRPr lang="en-US" sz="3600" b="1" dirty="0">
              <a:solidFill>
                <a:srgbClr val="000090"/>
              </a:solidFill>
              <a:latin typeface="Verdana"/>
              <a:cs typeface="Verdana"/>
            </a:endParaRPr>
          </a:p>
        </p:txBody>
      </p:sp>
      <p:pic>
        <p:nvPicPr>
          <p:cNvPr id="21" name="Picture 20" descr="Screen Shot 2014-10-22 at 5.09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3"/>
          <a:stretch/>
        </p:blipFill>
        <p:spPr>
          <a:xfrm>
            <a:off x="5018222" y="646706"/>
            <a:ext cx="4055223" cy="53271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" y="1116121"/>
            <a:ext cx="5068078" cy="4837244"/>
            <a:chOff x="-1" y="1395521"/>
            <a:chExt cx="5068078" cy="4837244"/>
          </a:xfrm>
        </p:grpSpPr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-1" y="3788129"/>
              <a:ext cx="4550687" cy="99185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State-of-the-Art Observational Facilities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182" y="4170439"/>
              <a:ext cx="1594582" cy="2062326"/>
            </a:xfrm>
            <a:prstGeom prst="rect">
              <a:avLst/>
            </a:prstGeom>
          </p:spPr>
        </p:pic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1398834" y="4177573"/>
              <a:ext cx="3563414" cy="991857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9pPr>
            </a:lstStyle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Computational Infrastructure and HPC</a:t>
              </a:r>
            </a:p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Frameworks for Open and Easy Discovery and Access to Digital Assets</a:t>
              </a:r>
            </a:p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Diversity, Education and Outreach</a:t>
              </a:r>
              <a:endParaRPr lang="en-US" sz="200" dirty="0" smtClean="0">
                <a:solidFill>
                  <a:srgbClr val="2D2D8A"/>
                </a:solidFill>
                <a:latin typeface="Veranda"/>
                <a:cs typeface="Veranda"/>
              </a:endParaRP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0" y="1395521"/>
              <a:ext cx="5068077" cy="10668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j-lt"/>
                  <a:ea typeface="ＭＳ Ｐゴシック" pitchFamily="34" charset="-128"/>
                  <a:cs typeface="ＭＳ Ｐゴシック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9pPr>
            </a:lstStyle>
            <a:p>
              <a:pPr marL="557784" lvl="1" indent="-283464">
                <a:spcBef>
                  <a:spcPts val="0"/>
                </a:spcBef>
                <a:spcAft>
                  <a:spcPts val="1200"/>
                </a:spcAft>
              </a:pPr>
              <a:r>
                <a:rPr lang="en-US" sz="2000" dirty="0" smtClean="0">
                  <a:latin typeface="Veranda"/>
                  <a:cs typeface="Veranda"/>
                </a:rPr>
                <a:t>Strong alignment with </a:t>
              </a:r>
              <a:r>
                <a:rPr lang="en-US" sz="2000" i="1" dirty="0" smtClean="0">
                  <a:latin typeface="Veranda"/>
                  <a:cs typeface="Veranda"/>
                </a:rPr>
                <a:t>Dynamic Earth:</a:t>
              </a:r>
              <a:r>
                <a:rPr lang="en-US" sz="2000" dirty="0" smtClean="0">
                  <a:latin typeface="Veranda"/>
                  <a:cs typeface="Veranda"/>
                </a:rPr>
                <a:t> </a:t>
              </a:r>
              <a:r>
                <a:rPr lang="en-US" sz="2000" i="1" dirty="0" smtClean="0">
                  <a:latin typeface="Veranda"/>
                  <a:cs typeface="Veranda"/>
                </a:rPr>
                <a:t>GEO Imperatives and Frontiers</a:t>
              </a:r>
              <a:endParaRPr lang="en-US" sz="2000" dirty="0" smtClean="0">
                <a:latin typeface="Veranda"/>
                <a:cs typeface="Veranda"/>
              </a:endParaRPr>
            </a:p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Understanding of and Resilience to Hazards and Extreme Events</a:t>
              </a:r>
            </a:p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Water Cycle Research </a:t>
              </a:r>
            </a:p>
            <a:p>
              <a:pPr lvl="1">
                <a:spcBef>
                  <a:spcPts val="0"/>
                </a:spcBef>
                <a:spcAft>
                  <a:spcPts val="1200"/>
                </a:spcAft>
                <a:buFont typeface="Arial"/>
                <a:buChar char="•"/>
              </a:pPr>
              <a:r>
                <a:rPr lang="en-US" sz="1600" dirty="0" smtClean="0">
                  <a:solidFill>
                    <a:srgbClr val="A10000"/>
                  </a:solidFill>
                  <a:latin typeface="Veranda"/>
                  <a:cs typeface="Veranda"/>
                </a:rPr>
                <a:t>Next Generation Sun and Earth System Community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2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FB567-5788-405D-B04E-E41327EAD85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wordl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5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4997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genda for NCAR science day 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622301"/>
            <a:ext cx="9433860" cy="72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9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ucar_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15112</TotalTime>
  <Words>581</Words>
  <Application>Microsoft Macintosh PowerPoint</Application>
  <PresentationFormat>On-screen Show (4:3)</PresentationFormat>
  <Paragraphs>61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ucar_slides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Rachael Drummond</dc:creator>
  <cp:keywords/>
  <dc:description/>
  <cp:lastModifiedBy>Jim Hurrell</cp:lastModifiedBy>
  <cp:revision>262</cp:revision>
  <cp:lastPrinted>2015-04-16T23:27:47Z</cp:lastPrinted>
  <dcterms:created xsi:type="dcterms:W3CDTF">2014-04-04T23:30:42Z</dcterms:created>
  <dcterms:modified xsi:type="dcterms:W3CDTF">2015-04-17T00:31:40Z</dcterms:modified>
  <cp:category/>
</cp:coreProperties>
</file>