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avi" ContentType="video/avi"/>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8" r:id="rId2"/>
    <p:sldId id="314" r:id="rId3"/>
    <p:sldId id="303" r:id="rId4"/>
    <p:sldId id="304" r:id="rId5"/>
    <p:sldId id="261" r:id="rId6"/>
    <p:sldId id="267" r:id="rId7"/>
    <p:sldId id="271" r:id="rId8"/>
    <p:sldId id="313" r:id="rId9"/>
    <p:sldId id="310" r:id="rId10"/>
    <p:sldId id="311" r:id="rId11"/>
    <p:sldId id="312" r:id="rId12"/>
    <p:sldId id="269" r:id="rId13"/>
    <p:sldId id="309" r:id="rId14"/>
    <p:sldId id="290" r:id="rId15"/>
    <p:sldId id="316" r:id="rId16"/>
    <p:sldId id="278" r:id="rId17"/>
    <p:sldId id="277" r:id="rId18"/>
    <p:sldId id="279" r:id="rId19"/>
    <p:sldId id="286" r:id="rId20"/>
    <p:sldId id="287" r:id="rId21"/>
    <p:sldId id="308" r:id="rId22"/>
    <p:sldId id="307" r:id="rId23"/>
    <p:sldId id="31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C048E"/>
    <a:srgbClr val="38048E"/>
    <a:srgbClr val="35048E"/>
    <a:srgbClr val="2B0373"/>
    <a:srgbClr val="3D05A3"/>
    <a:srgbClr val="090464"/>
    <a:srgbClr val="0D0690"/>
    <a:srgbClr val="080460"/>
    <a:srgbClr val="1B055F"/>
    <a:srgbClr val="0105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943" autoAdjust="0"/>
  </p:normalViewPr>
  <p:slideViewPr>
    <p:cSldViewPr>
      <p:cViewPr>
        <p:scale>
          <a:sx n="108" d="100"/>
          <a:sy n="108" d="100"/>
        </p:scale>
        <p:origin x="-1608" y="30"/>
      </p:cViewPr>
      <p:guideLst>
        <p:guide orient="horz" pos="2160"/>
        <p:guide pos="2880"/>
      </p:guideLst>
    </p:cSldViewPr>
  </p:slideViewPr>
  <p:notesTextViewPr>
    <p:cViewPr>
      <p:scale>
        <a:sx n="1" d="1"/>
        <a:sy n="1" d="1"/>
      </p:scale>
      <p:origin x="0" y="0"/>
    </p:cViewPr>
  </p:notesTextViewPr>
  <p:sorterViewPr>
    <p:cViewPr>
      <p:scale>
        <a:sx n="100" d="100"/>
        <a:sy n="100" d="100"/>
      </p:scale>
      <p:origin x="0" y="132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F32D1B-BAA1-41EA-9DDC-16875705AB53}" type="datetimeFigureOut">
              <a:rPr lang="en-US" smtClean="0"/>
              <a:t>4/16/2015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8E5188-EC92-4B12-881C-D4CD901E529C}" type="slidenum">
              <a:rPr lang="en-US" smtClean="0"/>
              <a:t>‹#›</a:t>
            </a:fld>
            <a:endParaRPr lang="en-US"/>
          </a:p>
        </p:txBody>
      </p:sp>
    </p:spTree>
    <p:extLst>
      <p:ext uri="{BB962C8B-B14F-4D97-AF65-F5344CB8AC3E}">
        <p14:creationId xmlns:p14="http://schemas.microsoft.com/office/powerpoint/2010/main" val="2770051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8"/>
          <p:cNvSpPr>
            <a:spLocks noGrp="1" noChangeArrowheads="1"/>
          </p:cNvSpPr>
          <p:nvPr>
            <p:ph type="sldNum" sz="quarter"/>
          </p:nvPr>
        </p:nvSpPr>
        <p:spPr>
          <a:noFill/>
        </p:spPr>
        <p:txBody>
          <a:bodyPr/>
          <a:lstStyle>
            <a:lvl1pPr eaLnBrk="0" hangingPunct="0">
              <a:tabLst>
                <a:tab pos="668087" algn="l"/>
                <a:tab pos="1336175" algn="l"/>
                <a:tab pos="2004262" algn="l"/>
                <a:tab pos="2672349" algn="l"/>
              </a:tabLst>
              <a:defRPr>
                <a:solidFill>
                  <a:schemeClr val="bg1"/>
                </a:solidFill>
                <a:latin typeface="Arial" charset="0"/>
                <a:ea typeface="Microsoft YaHei" charset="-122"/>
              </a:defRPr>
            </a:lvl1pPr>
            <a:lvl2pPr eaLnBrk="0" hangingPunct="0">
              <a:tabLst>
                <a:tab pos="668087" algn="l"/>
                <a:tab pos="1336175" algn="l"/>
                <a:tab pos="2004262" algn="l"/>
                <a:tab pos="2672349" algn="l"/>
              </a:tabLst>
              <a:defRPr>
                <a:solidFill>
                  <a:schemeClr val="bg1"/>
                </a:solidFill>
                <a:latin typeface="Arial" charset="0"/>
                <a:ea typeface="Microsoft YaHei" charset="-122"/>
              </a:defRPr>
            </a:lvl2pPr>
            <a:lvl3pPr eaLnBrk="0" hangingPunct="0">
              <a:tabLst>
                <a:tab pos="668087" algn="l"/>
                <a:tab pos="1336175" algn="l"/>
                <a:tab pos="2004262" algn="l"/>
                <a:tab pos="2672349" algn="l"/>
              </a:tabLst>
              <a:defRPr>
                <a:solidFill>
                  <a:schemeClr val="bg1"/>
                </a:solidFill>
                <a:latin typeface="Arial" charset="0"/>
                <a:ea typeface="Microsoft YaHei" charset="-122"/>
              </a:defRPr>
            </a:lvl3pPr>
            <a:lvl4pPr eaLnBrk="0" hangingPunct="0">
              <a:tabLst>
                <a:tab pos="668087" algn="l"/>
                <a:tab pos="1336175" algn="l"/>
                <a:tab pos="2004262" algn="l"/>
                <a:tab pos="2672349" algn="l"/>
              </a:tabLst>
              <a:defRPr>
                <a:solidFill>
                  <a:schemeClr val="bg1"/>
                </a:solidFill>
                <a:latin typeface="Arial" charset="0"/>
                <a:ea typeface="Microsoft YaHei" charset="-122"/>
              </a:defRPr>
            </a:lvl4pPr>
            <a:lvl5pPr eaLnBrk="0" hangingPunct="0">
              <a:tabLst>
                <a:tab pos="668087" algn="l"/>
                <a:tab pos="1336175" algn="l"/>
                <a:tab pos="2004262" algn="l"/>
                <a:tab pos="2672349" algn="l"/>
              </a:tabLst>
              <a:defRPr>
                <a:solidFill>
                  <a:schemeClr val="bg1"/>
                </a:solidFill>
                <a:latin typeface="Arial" charset="0"/>
                <a:ea typeface="Microsoft YaHei" charset="-122"/>
              </a:defRPr>
            </a:lvl5pPr>
            <a:lvl6pPr marL="2320724" indent="-210975" defTabSz="421950" eaLnBrk="0" fontAlgn="base" hangingPunct="0">
              <a:spcBef>
                <a:spcPct val="0"/>
              </a:spcBef>
              <a:spcAft>
                <a:spcPct val="0"/>
              </a:spcAft>
              <a:buClr>
                <a:srgbClr val="000000"/>
              </a:buClr>
              <a:buSzPct val="100000"/>
              <a:buFont typeface="Times New Roman" pitchFamily="16" charset="0"/>
              <a:tabLst>
                <a:tab pos="668087" algn="l"/>
                <a:tab pos="1336175" algn="l"/>
                <a:tab pos="2004262" algn="l"/>
                <a:tab pos="2672349" algn="l"/>
              </a:tabLst>
              <a:defRPr>
                <a:solidFill>
                  <a:schemeClr val="bg1"/>
                </a:solidFill>
                <a:latin typeface="Arial" charset="0"/>
                <a:ea typeface="Microsoft YaHei" charset="-122"/>
              </a:defRPr>
            </a:lvl6pPr>
            <a:lvl7pPr marL="2742674" indent="-210975" defTabSz="421950" eaLnBrk="0" fontAlgn="base" hangingPunct="0">
              <a:spcBef>
                <a:spcPct val="0"/>
              </a:spcBef>
              <a:spcAft>
                <a:spcPct val="0"/>
              </a:spcAft>
              <a:buClr>
                <a:srgbClr val="000000"/>
              </a:buClr>
              <a:buSzPct val="100000"/>
              <a:buFont typeface="Times New Roman" pitchFamily="16" charset="0"/>
              <a:tabLst>
                <a:tab pos="668087" algn="l"/>
                <a:tab pos="1336175" algn="l"/>
                <a:tab pos="2004262" algn="l"/>
                <a:tab pos="2672349" algn="l"/>
              </a:tabLst>
              <a:defRPr>
                <a:solidFill>
                  <a:schemeClr val="bg1"/>
                </a:solidFill>
                <a:latin typeface="Arial" charset="0"/>
                <a:ea typeface="Microsoft YaHei" charset="-122"/>
              </a:defRPr>
            </a:lvl7pPr>
            <a:lvl8pPr marL="3164624" indent="-210975" defTabSz="421950" eaLnBrk="0" fontAlgn="base" hangingPunct="0">
              <a:spcBef>
                <a:spcPct val="0"/>
              </a:spcBef>
              <a:spcAft>
                <a:spcPct val="0"/>
              </a:spcAft>
              <a:buClr>
                <a:srgbClr val="000000"/>
              </a:buClr>
              <a:buSzPct val="100000"/>
              <a:buFont typeface="Times New Roman" pitchFamily="16" charset="0"/>
              <a:tabLst>
                <a:tab pos="668087" algn="l"/>
                <a:tab pos="1336175" algn="l"/>
                <a:tab pos="2004262" algn="l"/>
                <a:tab pos="2672349" algn="l"/>
              </a:tabLst>
              <a:defRPr>
                <a:solidFill>
                  <a:schemeClr val="bg1"/>
                </a:solidFill>
                <a:latin typeface="Arial" charset="0"/>
                <a:ea typeface="Microsoft YaHei" charset="-122"/>
              </a:defRPr>
            </a:lvl8pPr>
            <a:lvl9pPr marL="3586574" indent="-210975" defTabSz="421950" eaLnBrk="0" fontAlgn="base" hangingPunct="0">
              <a:spcBef>
                <a:spcPct val="0"/>
              </a:spcBef>
              <a:spcAft>
                <a:spcPct val="0"/>
              </a:spcAft>
              <a:buClr>
                <a:srgbClr val="000000"/>
              </a:buClr>
              <a:buSzPct val="100000"/>
              <a:buFont typeface="Times New Roman" pitchFamily="16" charset="0"/>
              <a:tabLst>
                <a:tab pos="668087" algn="l"/>
                <a:tab pos="1336175" algn="l"/>
                <a:tab pos="2004262" algn="l"/>
                <a:tab pos="2672349" algn="l"/>
              </a:tabLst>
              <a:defRPr>
                <a:solidFill>
                  <a:schemeClr val="bg1"/>
                </a:solidFill>
                <a:latin typeface="Arial" charset="0"/>
                <a:ea typeface="Microsoft YaHei" charset="-122"/>
              </a:defRPr>
            </a:lvl9pPr>
          </a:lstStyle>
          <a:p>
            <a:pPr eaLnBrk="1" hangingPunct="1"/>
            <a:fld id="{2EA3F8A1-E425-4FE5-AA7D-E2AD33C862E3}" type="slidenum">
              <a:rPr lang="en-US" altLang="en-US" smtClean="0">
                <a:solidFill>
                  <a:srgbClr val="000000"/>
                </a:solidFill>
                <a:latin typeface="Calibri" pitchFamily="32" charset="0"/>
              </a:rPr>
              <a:pPr eaLnBrk="1" hangingPunct="1"/>
              <a:t>1</a:t>
            </a:fld>
            <a:endParaRPr lang="en-US" altLang="en-US" dirty="0" smtClean="0">
              <a:solidFill>
                <a:srgbClr val="000000"/>
              </a:solidFill>
              <a:latin typeface="Calibri" pitchFamily="32" charset="0"/>
            </a:endParaRPr>
          </a:p>
        </p:txBody>
      </p:sp>
      <p:sp>
        <p:nvSpPr>
          <p:cNvPr id="25603"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4" name="Rectangle 2"/>
          <p:cNvSpPr>
            <a:spLocks noGrp="1" noChangeArrowheads="1"/>
          </p:cNvSpPr>
          <p:nvPr>
            <p:ph type="body" idx="1"/>
          </p:nvPr>
        </p:nvSpPr>
        <p:spPr>
          <a:xfrm>
            <a:off x="685187" y="4342939"/>
            <a:ext cx="5487626" cy="4114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ct val="0"/>
              </a:spcBef>
              <a:tabLst>
                <a:tab pos="0" algn="l"/>
                <a:tab pos="421950" algn="l"/>
                <a:tab pos="843900" algn="l"/>
                <a:tab pos="1265850" algn="l"/>
                <a:tab pos="1687800" algn="l"/>
                <a:tab pos="2109749" algn="l"/>
                <a:tab pos="2531699" algn="l"/>
                <a:tab pos="2953649" algn="l"/>
                <a:tab pos="3375599" algn="l"/>
                <a:tab pos="3797549" algn="l"/>
                <a:tab pos="4219499" algn="l"/>
                <a:tab pos="4641449" algn="l"/>
                <a:tab pos="5063399" algn="l"/>
                <a:tab pos="5485348" algn="l"/>
                <a:tab pos="5907298" algn="l"/>
                <a:tab pos="6329248" algn="l"/>
                <a:tab pos="6751198" algn="l"/>
                <a:tab pos="7173148" algn="l"/>
                <a:tab pos="7595098" algn="l"/>
                <a:tab pos="8017048" algn="l"/>
                <a:tab pos="8438998" algn="l"/>
              </a:tabLst>
            </a:pPr>
            <a:endParaRPr lang="en-US" altLang="en-US" dirty="0" smtClean="0">
              <a:latin typeface="Calibri" pitchFamily="32" charset="0"/>
              <a:ea typeface="Microsoft YaHei" charset="-122"/>
            </a:endParaRPr>
          </a:p>
        </p:txBody>
      </p:sp>
      <p:sp>
        <p:nvSpPr>
          <p:cNvPr id="25605" name="Text Box 3"/>
          <p:cNvSpPr txBox="1">
            <a:spLocks noChangeArrowheads="1"/>
          </p:cNvSpPr>
          <p:nvPr/>
        </p:nvSpPr>
        <p:spPr bwMode="auto">
          <a:xfrm>
            <a:off x="3884259" y="8685878"/>
            <a:ext cx="2972209" cy="4567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67" tIns="45850" rIns="91367" bIns="4585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9pPr>
          </a:lstStyle>
          <a:p>
            <a:pPr algn="r" eaLnBrk="1" hangingPunct="1"/>
            <a:fld id="{E2D95DD9-48DC-407B-9A19-5EDE8421AEFE}" type="slidenum">
              <a:rPr lang="en-US" altLang="en-US" sz="1200">
                <a:solidFill>
                  <a:srgbClr val="000000"/>
                </a:solidFill>
                <a:latin typeface="Calibri" pitchFamily="32" charset="0"/>
              </a:rPr>
              <a:pPr algn="r" eaLnBrk="1" hangingPunct="1"/>
              <a:t>1</a:t>
            </a:fld>
            <a:endParaRPr lang="en-US" altLang="en-US" sz="1200" dirty="0">
              <a:solidFill>
                <a:srgbClr val="000000"/>
              </a:solidFill>
              <a:latin typeface="Calibri" pitchFamily="32"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p:cNvSpPr>
          <p:nvPr>
            <p:ph type="body" idx="1"/>
          </p:nvPr>
        </p:nvSpPr>
        <p:spPr bwMode="auto">
          <a:xfrm>
            <a:off x="913805" y="4343704"/>
            <a:ext cx="5030391" cy="41138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p:cNvSpPr>
          <p:nvPr>
            <p:ph type="body" idx="1"/>
          </p:nvPr>
        </p:nvSpPr>
        <p:spPr bwMode="auto">
          <a:xfrm>
            <a:off x="913805" y="4343704"/>
            <a:ext cx="5030391" cy="41138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p:cNvSpPr>
            <a:spLocks noGrp="1"/>
          </p:cNvSpPr>
          <p:nvPr>
            <p:ph type="body" idx="1"/>
          </p:nvPr>
        </p:nvSpPr>
        <p:spPr bwMode="auto">
          <a:xfrm>
            <a:off x="913805" y="4343704"/>
            <a:ext cx="5030391" cy="41138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On one day, 16 March, we focused specifically on </a:t>
            </a:r>
          </a:p>
        </p:txBody>
      </p:sp>
      <p:sp>
        <p:nvSpPr>
          <p:cNvPr id="71684"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pPr algn="r" eaLnBrk="1" hangingPunct="1">
              <a:lnSpc>
                <a:spcPct val="100000"/>
              </a:lnSpc>
              <a:spcBef>
                <a:spcPct val="0"/>
              </a:spcBef>
            </a:pPr>
            <a:fld id="{7B7BF76A-030B-47BE-B5BD-59C4781E092A}" type="slidenum">
              <a:rPr lang="en-US" altLang="en-US" sz="1200">
                <a:solidFill>
                  <a:schemeClr val="tx1"/>
                </a:solidFill>
              </a:rPr>
              <a:pPr algn="r" eaLnBrk="1" hangingPunct="1">
                <a:lnSpc>
                  <a:spcPct val="100000"/>
                </a:lnSpc>
                <a:spcBef>
                  <a:spcPct val="0"/>
                </a:spcBef>
              </a:pPr>
              <a:t>13</a:t>
            </a:fld>
            <a:endParaRPr lang="en-US" altLang="en-US" sz="1200">
              <a:solidFill>
                <a:schemeClr val="tx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000">
                <a:solidFill>
                  <a:srgbClr val="A50021"/>
                </a:solidFill>
                <a:latin typeface="Arial" pitchFamily="34" charset="0"/>
              </a:defRPr>
            </a:lvl1pPr>
            <a:lvl2pPr marL="702756" indent="-270291">
              <a:defRPr sz="3000">
                <a:solidFill>
                  <a:srgbClr val="A50021"/>
                </a:solidFill>
                <a:latin typeface="Arial" pitchFamily="34" charset="0"/>
              </a:defRPr>
            </a:lvl2pPr>
            <a:lvl3pPr marL="1081164" indent="-216233">
              <a:defRPr sz="3000">
                <a:solidFill>
                  <a:srgbClr val="A50021"/>
                </a:solidFill>
                <a:latin typeface="Arial" pitchFamily="34" charset="0"/>
              </a:defRPr>
            </a:lvl3pPr>
            <a:lvl4pPr marL="1513629" indent="-216233">
              <a:defRPr sz="3000">
                <a:solidFill>
                  <a:srgbClr val="A50021"/>
                </a:solidFill>
                <a:latin typeface="Arial" pitchFamily="34" charset="0"/>
              </a:defRPr>
            </a:lvl4pPr>
            <a:lvl5pPr marL="1946095" indent="-216233">
              <a:defRPr sz="3000">
                <a:solidFill>
                  <a:srgbClr val="A50021"/>
                </a:solidFill>
                <a:latin typeface="Arial" pitchFamily="34" charset="0"/>
              </a:defRPr>
            </a:lvl5pPr>
            <a:lvl6pPr marL="2378560" indent="-216233" algn="ctr" eaLnBrk="0" fontAlgn="base" hangingPunct="0">
              <a:lnSpc>
                <a:spcPct val="90000"/>
              </a:lnSpc>
              <a:spcBef>
                <a:spcPct val="20000"/>
              </a:spcBef>
              <a:spcAft>
                <a:spcPct val="0"/>
              </a:spcAft>
              <a:defRPr sz="3000">
                <a:solidFill>
                  <a:srgbClr val="A50021"/>
                </a:solidFill>
                <a:latin typeface="Arial" pitchFamily="34" charset="0"/>
              </a:defRPr>
            </a:lvl6pPr>
            <a:lvl7pPr marL="2811026" indent="-216233" algn="ctr" eaLnBrk="0" fontAlgn="base" hangingPunct="0">
              <a:lnSpc>
                <a:spcPct val="90000"/>
              </a:lnSpc>
              <a:spcBef>
                <a:spcPct val="20000"/>
              </a:spcBef>
              <a:spcAft>
                <a:spcPct val="0"/>
              </a:spcAft>
              <a:defRPr sz="3000">
                <a:solidFill>
                  <a:srgbClr val="A50021"/>
                </a:solidFill>
                <a:latin typeface="Arial" pitchFamily="34" charset="0"/>
              </a:defRPr>
            </a:lvl7pPr>
            <a:lvl8pPr marL="3243491" indent="-216233" algn="ctr" eaLnBrk="0" fontAlgn="base" hangingPunct="0">
              <a:lnSpc>
                <a:spcPct val="90000"/>
              </a:lnSpc>
              <a:spcBef>
                <a:spcPct val="20000"/>
              </a:spcBef>
              <a:spcAft>
                <a:spcPct val="0"/>
              </a:spcAft>
              <a:defRPr sz="3000">
                <a:solidFill>
                  <a:srgbClr val="A50021"/>
                </a:solidFill>
                <a:latin typeface="Arial" pitchFamily="34" charset="0"/>
              </a:defRPr>
            </a:lvl8pPr>
            <a:lvl9pPr marL="3675957" indent="-216233" algn="ctr" eaLnBrk="0" fontAlgn="base" hangingPunct="0">
              <a:lnSpc>
                <a:spcPct val="90000"/>
              </a:lnSpc>
              <a:spcBef>
                <a:spcPct val="20000"/>
              </a:spcBef>
              <a:spcAft>
                <a:spcPct val="0"/>
              </a:spcAft>
              <a:defRPr sz="3000">
                <a:solidFill>
                  <a:srgbClr val="A50021"/>
                </a:solidFill>
                <a:latin typeface="Arial" pitchFamily="34" charset="0"/>
              </a:defRPr>
            </a:lvl9pPr>
          </a:lstStyle>
          <a:p>
            <a:fld id="{0608D2F8-D8E7-4D9A-B060-85A2BB33DF21}" type="slidenum">
              <a:rPr lang="en-US" altLang="en-US" sz="1200">
                <a:solidFill>
                  <a:schemeClr val="tx1"/>
                </a:solidFill>
              </a:rPr>
              <a:pPr/>
              <a:t>14</a:t>
            </a:fld>
            <a:endParaRPr lang="en-US" altLang="en-US" sz="1200">
              <a:solidFill>
                <a:schemeClr val="tx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I’m starting this talk with a demonstration of new particle formation from gaseous precursors.  Here we have Hans Friedli taking two chemicals, and combining the vapors that exit the top of the bottles.  Once he lines up the vapors so they combine, you can see a cloud of particles.  This is even better illuminated with the last pointer.</a:t>
            </a: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000">
                <a:solidFill>
                  <a:srgbClr val="A50021"/>
                </a:solidFill>
                <a:latin typeface="Arial" charset="0"/>
              </a:defRPr>
            </a:lvl1pPr>
            <a:lvl2pPr marL="702756" indent="-270291">
              <a:defRPr sz="3000">
                <a:solidFill>
                  <a:srgbClr val="A50021"/>
                </a:solidFill>
                <a:latin typeface="Arial" charset="0"/>
              </a:defRPr>
            </a:lvl2pPr>
            <a:lvl3pPr marL="1081164" indent="-216233">
              <a:defRPr sz="3000">
                <a:solidFill>
                  <a:srgbClr val="A50021"/>
                </a:solidFill>
                <a:latin typeface="Arial" charset="0"/>
              </a:defRPr>
            </a:lvl3pPr>
            <a:lvl4pPr marL="1513629" indent="-216233">
              <a:defRPr sz="3000">
                <a:solidFill>
                  <a:srgbClr val="A50021"/>
                </a:solidFill>
                <a:latin typeface="Arial" charset="0"/>
              </a:defRPr>
            </a:lvl4pPr>
            <a:lvl5pPr marL="1946095" indent="-216233">
              <a:defRPr sz="3000">
                <a:solidFill>
                  <a:srgbClr val="A50021"/>
                </a:solidFill>
                <a:latin typeface="Arial" charset="0"/>
              </a:defRPr>
            </a:lvl5pPr>
            <a:lvl6pPr marL="2378560" indent="-216233" eaLnBrk="0" fontAlgn="base" hangingPunct="0">
              <a:lnSpc>
                <a:spcPct val="90000"/>
              </a:lnSpc>
              <a:spcBef>
                <a:spcPct val="20000"/>
              </a:spcBef>
              <a:spcAft>
                <a:spcPct val="0"/>
              </a:spcAft>
              <a:defRPr sz="3000">
                <a:solidFill>
                  <a:srgbClr val="A50021"/>
                </a:solidFill>
                <a:latin typeface="Arial" charset="0"/>
              </a:defRPr>
            </a:lvl6pPr>
            <a:lvl7pPr marL="2811026" indent="-216233" eaLnBrk="0" fontAlgn="base" hangingPunct="0">
              <a:lnSpc>
                <a:spcPct val="90000"/>
              </a:lnSpc>
              <a:spcBef>
                <a:spcPct val="20000"/>
              </a:spcBef>
              <a:spcAft>
                <a:spcPct val="0"/>
              </a:spcAft>
              <a:defRPr sz="3000">
                <a:solidFill>
                  <a:srgbClr val="A50021"/>
                </a:solidFill>
                <a:latin typeface="Arial" charset="0"/>
              </a:defRPr>
            </a:lvl7pPr>
            <a:lvl8pPr marL="3243491" indent="-216233" eaLnBrk="0" fontAlgn="base" hangingPunct="0">
              <a:lnSpc>
                <a:spcPct val="90000"/>
              </a:lnSpc>
              <a:spcBef>
                <a:spcPct val="20000"/>
              </a:spcBef>
              <a:spcAft>
                <a:spcPct val="0"/>
              </a:spcAft>
              <a:defRPr sz="3000">
                <a:solidFill>
                  <a:srgbClr val="A50021"/>
                </a:solidFill>
                <a:latin typeface="Arial" charset="0"/>
              </a:defRPr>
            </a:lvl8pPr>
            <a:lvl9pPr marL="3675957" indent="-216233" eaLnBrk="0" fontAlgn="base" hangingPunct="0">
              <a:lnSpc>
                <a:spcPct val="90000"/>
              </a:lnSpc>
              <a:spcBef>
                <a:spcPct val="20000"/>
              </a:spcBef>
              <a:spcAft>
                <a:spcPct val="0"/>
              </a:spcAft>
              <a:defRPr sz="3000">
                <a:solidFill>
                  <a:srgbClr val="A50021"/>
                </a:solidFill>
                <a:latin typeface="Arial" charset="0"/>
              </a:defRPr>
            </a:lvl9pPr>
          </a:lstStyle>
          <a:p>
            <a:fld id="{620ECD63-8471-4070-B468-01B2D598DE8B}" type="slidenum">
              <a:rPr lang="en-US" altLang="en-US" sz="1200">
                <a:solidFill>
                  <a:schemeClr val="tx1"/>
                </a:solidFill>
              </a:rPr>
              <a:pPr/>
              <a:t>15</a:t>
            </a:fld>
            <a:endParaRPr lang="en-US" altLang="en-US" sz="1200">
              <a:solidFill>
                <a:schemeClr val="tx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tabLst>
                <a:tab pos="684737" algn="l"/>
                <a:tab pos="1369474" algn="l"/>
                <a:tab pos="2054211" algn="l"/>
                <a:tab pos="2738948" algn="l"/>
              </a:tabLst>
              <a:defRPr sz="3000">
                <a:solidFill>
                  <a:srgbClr val="A50021"/>
                </a:solidFill>
                <a:latin typeface="Arial" pitchFamily="34" charset="0"/>
              </a:defRPr>
            </a:lvl1pPr>
            <a:lvl2pPr marL="702756" indent="-270291">
              <a:tabLst>
                <a:tab pos="684737" algn="l"/>
                <a:tab pos="1369474" algn="l"/>
                <a:tab pos="2054211" algn="l"/>
                <a:tab pos="2738948" algn="l"/>
              </a:tabLst>
              <a:defRPr sz="3000">
                <a:solidFill>
                  <a:srgbClr val="A50021"/>
                </a:solidFill>
                <a:latin typeface="Arial" pitchFamily="34" charset="0"/>
              </a:defRPr>
            </a:lvl2pPr>
            <a:lvl3pPr marL="1081164" indent="-216233">
              <a:tabLst>
                <a:tab pos="684737" algn="l"/>
                <a:tab pos="1369474" algn="l"/>
                <a:tab pos="2054211" algn="l"/>
                <a:tab pos="2738948" algn="l"/>
              </a:tabLst>
              <a:defRPr sz="3000">
                <a:solidFill>
                  <a:srgbClr val="A50021"/>
                </a:solidFill>
                <a:latin typeface="Arial" pitchFamily="34" charset="0"/>
              </a:defRPr>
            </a:lvl3pPr>
            <a:lvl4pPr marL="1513629" indent="-216233">
              <a:tabLst>
                <a:tab pos="684737" algn="l"/>
                <a:tab pos="1369474" algn="l"/>
                <a:tab pos="2054211" algn="l"/>
                <a:tab pos="2738948" algn="l"/>
              </a:tabLst>
              <a:defRPr sz="3000">
                <a:solidFill>
                  <a:srgbClr val="A50021"/>
                </a:solidFill>
                <a:latin typeface="Arial" pitchFamily="34" charset="0"/>
              </a:defRPr>
            </a:lvl4pPr>
            <a:lvl5pPr marL="1946095" indent="-216233">
              <a:tabLst>
                <a:tab pos="684737" algn="l"/>
                <a:tab pos="1369474" algn="l"/>
                <a:tab pos="2054211" algn="l"/>
                <a:tab pos="2738948" algn="l"/>
              </a:tabLst>
              <a:defRPr sz="3000">
                <a:solidFill>
                  <a:srgbClr val="A50021"/>
                </a:solidFill>
                <a:latin typeface="Arial" pitchFamily="34" charset="0"/>
              </a:defRPr>
            </a:lvl5pPr>
            <a:lvl6pPr marL="2378560" indent="-216233" algn="ctr" eaLnBrk="0" fontAlgn="base" hangingPunct="0">
              <a:lnSpc>
                <a:spcPct val="90000"/>
              </a:lnSpc>
              <a:spcBef>
                <a:spcPct val="20000"/>
              </a:spcBef>
              <a:spcAft>
                <a:spcPct val="0"/>
              </a:spcAft>
              <a:tabLst>
                <a:tab pos="684737" algn="l"/>
                <a:tab pos="1369474" algn="l"/>
                <a:tab pos="2054211" algn="l"/>
                <a:tab pos="2738948" algn="l"/>
              </a:tabLst>
              <a:defRPr sz="3000">
                <a:solidFill>
                  <a:srgbClr val="A50021"/>
                </a:solidFill>
                <a:latin typeface="Arial" pitchFamily="34" charset="0"/>
              </a:defRPr>
            </a:lvl6pPr>
            <a:lvl7pPr marL="2811026" indent="-216233" algn="ctr" eaLnBrk="0" fontAlgn="base" hangingPunct="0">
              <a:lnSpc>
                <a:spcPct val="90000"/>
              </a:lnSpc>
              <a:spcBef>
                <a:spcPct val="20000"/>
              </a:spcBef>
              <a:spcAft>
                <a:spcPct val="0"/>
              </a:spcAft>
              <a:tabLst>
                <a:tab pos="684737" algn="l"/>
                <a:tab pos="1369474" algn="l"/>
                <a:tab pos="2054211" algn="l"/>
                <a:tab pos="2738948" algn="l"/>
              </a:tabLst>
              <a:defRPr sz="3000">
                <a:solidFill>
                  <a:srgbClr val="A50021"/>
                </a:solidFill>
                <a:latin typeface="Arial" pitchFamily="34" charset="0"/>
              </a:defRPr>
            </a:lvl7pPr>
            <a:lvl8pPr marL="3243491" indent="-216233" algn="ctr" eaLnBrk="0" fontAlgn="base" hangingPunct="0">
              <a:lnSpc>
                <a:spcPct val="90000"/>
              </a:lnSpc>
              <a:spcBef>
                <a:spcPct val="20000"/>
              </a:spcBef>
              <a:spcAft>
                <a:spcPct val="0"/>
              </a:spcAft>
              <a:tabLst>
                <a:tab pos="684737" algn="l"/>
                <a:tab pos="1369474" algn="l"/>
                <a:tab pos="2054211" algn="l"/>
                <a:tab pos="2738948" algn="l"/>
              </a:tabLst>
              <a:defRPr sz="3000">
                <a:solidFill>
                  <a:srgbClr val="A50021"/>
                </a:solidFill>
                <a:latin typeface="Arial" pitchFamily="34" charset="0"/>
              </a:defRPr>
            </a:lvl8pPr>
            <a:lvl9pPr marL="3675957" indent="-216233" algn="ctr" eaLnBrk="0" fontAlgn="base" hangingPunct="0">
              <a:lnSpc>
                <a:spcPct val="90000"/>
              </a:lnSpc>
              <a:spcBef>
                <a:spcPct val="20000"/>
              </a:spcBef>
              <a:spcAft>
                <a:spcPct val="0"/>
              </a:spcAft>
              <a:tabLst>
                <a:tab pos="684737" algn="l"/>
                <a:tab pos="1369474" algn="l"/>
                <a:tab pos="2054211" algn="l"/>
                <a:tab pos="2738948" algn="l"/>
              </a:tabLst>
              <a:defRPr sz="3000">
                <a:solidFill>
                  <a:srgbClr val="A50021"/>
                </a:solidFill>
                <a:latin typeface="Arial" pitchFamily="34" charset="0"/>
              </a:defRPr>
            </a:lvl9pPr>
          </a:lstStyle>
          <a:p>
            <a:fld id="{AF866764-6166-4F09-B0D9-498AE02A31DE}" type="slidenum">
              <a:rPr lang="en-US" altLang="en-US" sz="1200">
                <a:solidFill>
                  <a:srgbClr val="000000"/>
                </a:solidFill>
                <a:latin typeface="Calibri" pitchFamily="34" charset="0"/>
                <a:ea typeface="Microsoft YaHei" pitchFamily="34" charset="-122"/>
              </a:rPr>
              <a:pPr/>
              <a:t>16</a:t>
            </a:fld>
            <a:endParaRPr lang="en-US" altLang="en-US" sz="1200">
              <a:solidFill>
                <a:srgbClr val="000000"/>
              </a:solidFill>
              <a:latin typeface="Calibri" pitchFamily="34" charset="0"/>
              <a:ea typeface="Microsoft YaHei" pitchFamily="34" charset="-122"/>
            </a:endParaRPr>
          </a:p>
        </p:txBody>
      </p:sp>
      <p:sp>
        <p:nvSpPr>
          <p:cNvPr id="41987" name="Rectangle 1"/>
          <p:cNvSpPr>
            <a:spLocks noGrp="1" noRot="1" noChangeAspect="1" noChangeArrowheads="1" noTextEdit="1"/>
          </p:cNvSpPr>
          <p:nvPr>
            <p:ph type="sldImg"/>
          </p:nvPr>
        </p:nvSpPr>
        <p:spPr bwMode="auto">
          <a:xfrm>
            <a:off x="1144588" y="685800"/>
            <a:ext cx="4568825"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8" name="Rectangle 2"/>
          <p:cNvSpPr>
            <a:spLocks noGrp="1" noChangeArrowheads="1"/>
          </p:cNvSpPr>
          <p:nvPr>
            <p:ph type="body" idx="1"/>
          </p:nvPr>
        </p:nvSpPr>
        <p:spPr bwMode="auto">
          <a:xfrm>
            <a:off x="684610" y="4342191"/>
            <a:ext cx="5488781" cy="41154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en-US" altLang="en-US"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tabLst>
                <a:tab pos="684737" algn="l"/>
                <a:tab pos="1369474" algn="l"/>
                <a:tab pos="2054211" algn="l"/>
                <a:tab pos="2738948" algn="l"/>
              </a:tabLst>
              <a:defRPr sz="3000">
                <a:solidFill>
                  <a:srgbClr val="A50021"/>
                </a:solidFill>
                <a:latin typeface="Arial" pitchFamily="34" charset="0"/>
              </a:defRPr>
            </a:lvl1pPr>
            <a:lvl2pPr marL="702756" indent="-270291">
              <a:tabLst>
                <a:tab pos="684737" algn="l"/>
                <a:tab pos="1369474" algn="l"/>
                <a:tab pos="2054211" algn="l"/>
                <a:tab pos="2738948" algn="l"/>
              </a:tabLst>
              <a:defRPr sz="3000">
                <a:solidFill>
                  <a:srgbClr val="A50021"/>
                </a:solidFill>
                <a:latin typeface="Arial" pitchFamily="34" charset="0"/>
              </a:defRPr>
            </a:lvl2pPr>
            <a:lvl3pPr marL="1081164" indent="-216233">
              <a:tabLst>
                <a:tab pos="684737" algn="l"/>
                <a:tab pos="1369474" algn="l"/>
                <a:tab pos="2054211" algn="l"/>
                <a:tab pos="2738948" algn="l"/>
              </a:tabLst>
              <a:defRPr sz="3000">
                <a:solidFill>
                  <a:srgbClr val="A50021"/>
                </a:solidFill>
                <a:latin typeface="Arial" pitchFamily="34" charset="0"/>
              </a:defRPr>
            </a:lvl3pPr>
            <a:lvl4pPr marL="1513629" indent="-216233">
              <a:tabLst>
                <a:tab pos="684737" algn="l"/>
                <a:tab pos="1369474" algn="l"/>
                <a:tab pos="2054211" algn="l"/>
                <a:tab pos="2738948" algn="l"/>
              </a:tabLst>
              <a:defRPr sz="3000">
                <a:solidFill>
                  <a:srgbClr val="A50021"/>
                </a:solidFill>
                <a:latin typeface="Arial" pitchFamily="34" charset="0"/>
              </a:defRPr>
            </a:lvl4pPr>
            <a:lvl5pPr marL="1946095" indent="-216233">
              <a:tabLst>
                <a:tab pos="684737" algn="l"/>
                <a:tab pos="1369474" algn="l"/>
                <a:tab pos="2054211" algn="l"/>
                <a:tab pos="2738948" algn="l"/>
              </a:tabLst>
              <a:defRPr sz="3000">
                <a:solidFill>
                  <a:srgbClr val="A50021"/>
                </a:solidFill>
                <a:latin typeface="Arial" pitchFamily="34" charset="0"/>
              </a:defRPr>
            </a:lvl5pPr>
            <a:lvl6pPr marL="2378560" indent="-216233" algn="ctr" eaLnBrk="0" fontAlgn="base" hangingPunct="0">
              <a:lnSpc>
                <a:spcPct val="90000"/>
              </a:lnSpc>
              <a:spcBef>
                <a:spcPct val="20000"/>
              </a:spcBef>
              <a:spcAft>
                <a:spcPct val="0"/>
              </a:spcAft>
              <a:tabLst>
                <a:tab pos="684737" algn="l"/>
                <a:tab pos="1369474" algn="l"/>
                <a:tab pos="2054211" algn="l"/>
                <a:tab pos="2738948" algn="l"/>
              </a:tabLst>
              <a:defRPr sz="3000">
                <a:solidFill>
                  <a:srgbClr val="A50021"/>
                </a:solidFill>
                <a:latin typeface="Arial" pitchFamily="34" charset="0"/>
              </a:defRPr>
            </a:lvl6pPr>
            <a:lvl7pPr marL="2811026" indent="-216233" algn="ctr" eaLnBrk="0" fontAlgn="base" hangingPunct="0">
              <a:lnSpc>
                <a:spcPct val="90000"/>
              </a:lnSpc>
              <a:spcBef>
                <a:spcPct val="20000"/>
              </a:spcBef>
              <a:spcAft>
                <a:spcPct val="0"/>
              </a:spcAft>
              <a:tabLst>
                <a:tab pos="684737" algn="l"/>
                <a:tab pos="1369474" algn="l"/>
                <a:tab pos="2054211" algn="l"/>
                <a:tab pos="2738948" algn="l"/>
              </a:tabLst>
              <a:defRPr sz="3000">
                <a:solidFill>
                  <a:srgbClr val="A50021"/>
                </a:solidFill>
                <a:latin typeface="Arial" pitchFamily="34" charset="0"/>
              </a:defRPr>
            </a:lvl7pPr>
            <a:lvl8pPr marL="3243491" indent="-216233" algn="ctr" eaLnBrk="0" fontAlgn="base" hangingPunct="0">
              <a:lnSpc>
                <a:spcPct val="90000"/>
              </a:lnSpc>
              <a:spcBef>
                <a:spcPct val="20000"/>
              </a:spcBef>
              <a:spcAft>
                <a:spcPct val="0"/>
              </a:spcAft>
              <a:tabLst>
                <a:tab pos="684737" algn="l"/>
                <a:tab pos="1369474" algn="l"/>
                <a:tab pos="2054211" algn="l"/>
                <a:tab pos="2738948" algn="l"/>
              </a:tabLst>
              <a:defRPr sz="3000">
                <a:solidFill>
                  <a:srgbClr val="A50021"/>
                </a:solidFill>
                <a:latin typeface="Arial" pitchFamily="34" charset="0"/>
              </a:defRPr>
            </a:lvl8pPr>
            <a:lvl9pPr marL="3675957" indent="-216233" algn="ctr" eaLnBrk="0" fontAlgn="base" hangingPunct="0">
              <a:lnSpc>
                <a:spcPct val="90000"/>
              </a:lnSpc>
              <a:spcBef>
                <a:spcPct val="20000"/>
              </a:spcBef>
              <a:spcAft>
                <a:spcPct val="0"/>
              </a:spcAft>
              <a:tabLst>
                <a:tab pos="684737" algn="l"/>
                <a:tab pos="1369474" algn="l"/>
                <a:tab pos="2054211" algn="l"/>
                <a:tab pos="2738948" algn="l"/>
              </a:tabLst>
              <a:defRPr sz="3000">
                <a:solidFill>
                  <a:srgbClr val="A50021"/>
                </a:solidFill>
                <a:latin typeface="Arial" pitchFamily="34" charset="0"/>
              </a:defRPr>
            </a:lvl9pPr>
          </a:lstStyle>
          <a:p>
            <a:fld id="{AF866764-6166-4F09-B0D9-498AE02A31DE}" type="slidenum">
              <a:rPr lang="en-US" altLang="en-US" sz="1200">
                <a:solidFill>
                  <a:srgbClr val="000000"/>
                </a:solidFill>
                <a:latin typeface="Calibri" pitchFamily="34" charset="0"/>
                <a:ea typeface="Microsoft YaHei" pitchFamily="34" charset="-122"/>
              </a:rPr>
              <a:pPr/>
              <a:t>17</a:t>
            </a:fld>
            <a:endParaRPr lang="en-US" altLang="en-US" sz="1200">
              <a:solidFill>
                <a:srgbClr val="000000"/>
              </a:solidFill>
              <a:latin typeface="Calibri" pitchFamily="34" charset="0"/>
              <a:ea typeface="Microsoft YaHei" pitchFamily="34" charset="-122"/>
            </a:endParaRPr>
          </a:p>
        </p:txBody>
      </p:sp>
      <p:sp>
        <p:nvSpPr>
          <p:cNvPr id="41987" name="Rectangle 1"/>
          <p:cNvSpPr>
            <a:spLocks noGrp="1" noRot="1" noChangeAspect="1" noChangeArrowheads="1" noTextEdit="1"/>
          </p:cNvSpPr>
          <p:nvPr>
            <p:ph type="sldImg"/>
          </p:nvPr>
        </p:nvSpPr>
        <p:spPr bwMode="auto">
          <a:xfrm>
            <a:off x="1144588" y="685800"/>
            <a:ext cx="4568825"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8" name="Rectangle 2"/>
          <p:cNvSpPr>
            <a:spLocks noGrp="1" noChangeArrowheads="1"/>
          </p:cNvSpPr>
          <p:nvPr>
            <p:ph type="body" idx="1"/>
          </p:nvPr>
        </p:nvSpPr>
        <p:spPr bwMode="auto">
          <a:xfrm>
            <a:off x="684610" y="4342191"/>
            <a:ext cx="5488781" cy="41154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en-US" altLang="en-US"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p:spPr>
        <p:txBody>
          <a:bodyPr/>
          <a:lstStyle>
            <a:lvl1pPr eaLnBrk="0" hangingPunct="0">
              <a:tabLst>
                <a:tab pos="668087" algn="l"/>
                <a:tab pos="1336175" algn="l"/>
                <a:tab pos="2004262" algn="l"/>
                <a:tab pos="2672349" algn="l"/>
              </a:tabLst>
              <a:defRPr>
                <a:solidFill>
                  <a:schemeClr val="bg1"/>
                </a:solidFill>
                <a:latin typeface="Arial" pitchFamily="34" charset="0"/>
                <a:ea typeface="Microsoft YaHei" pitchFamily="34" charset="-122"/>
              </a:defRPr>
            </a:lvl1pPr>
            <a:lvl2pPr eaLnBrk="0" hangingPunct="0">
              <a:tabLst>
                <a:tab pos="668087" algn="l"/>
                <a:tab pos="1336175" algn="l"/>
                <a:tab pos="2004262" algn="l"/>
                <a:tab pos="2672349" algn="l"/>
              </a:tabLst>
              <a:defRPr>
                <a:solidFill>
                  <a:schemeClr val="bg1"/>
                </a:solidFill>
                <a:latin typeface="Arial" pitchFamily="34" charset="0"/>
                <a:ea typeface="Microsoft YaHei" pitchFamily="34" charset="-122"/>
              </a:defRPr>
            </a:lvl2pPr>
            <a:lvl3pPr eaLnBrk="0" hangingPunct="0">
              <a:tabLst>
                <a:tab pos="668087" algn="l"/>
                <a:tab pos="1336175" algn="l"/>
                <a:tab pos="2004262" algn="l"/>
                <a:tab pos="2672349" algn="l"/>
              </a:tabLst>
              <a:defRPr>
                <a:solidFill>
                  <a:schemeClr val="bg1"/>
                </a:solidFill>
                <a:latin typeface="Arial" pitchFamily="34" charset="0"/>
                <a:ea typeface="Microsoft YaHei" pitchFamily="34" charset="-122"/>
              </a:defRPr>
            </a:lvl3pPr>
            <a:lvl4pPr eaLnBrk="0" hangingPunct="0">
              <a:tabLst>
                <a:tab pos="668087" algn="l"/>
                <a:tab pos="1336175" algn="l"/>
                <a:tab pos="2004262" algn="l"/>
                <a:tab pos="2672349" algn="l"/>
              </a:tabLst>
              <a:defRPr>
                <a:solidFill>
                  <a:schemeClr val="bg1"/>
                </a:solidFill>
                <a:latin typeface="Arial" pitchFamily="34" charset="0"/>
                <a:ea typeface="Microsoft YaHei" pitchFamily="34" charset="-122"/>
              </a:defRPr>
            </a:lvl4pPr>
            <a:lvl5pPr eaLnBrk="0" hangingPunct="0">
              <a:tabLst>
                <a:tab pos="668087" algn="l"/>
                <a:tab pos="1336175" algn="l"/>
                <a:tab pos="2004262" algn="l"/>
                <a:tab pos="2672349" algn="l"/>
              </a:tabLst>
              <a:defRPr>
                <a:solidFill>
                  <a:schemeClr val="bg1"/>
                </a:solidFill>
                <a:latin typeface="Arial" pitchFamily="34" charset="0"/>
                <a:ea typeface="Microsoft YaHei" pitchFamily="34" charset="-122"/>
              </a:defRPr>
            </a:lvl5pPr>
            <a:lvl6pPr marL="2320724" indent="-210975" defTabSz="421950" eaLnBrk="0" fontAlgn="base" hangingPunct="0">
              <a:spcBef>
                <a:spcPct val="0"/>
              </a:spcBef>
              <a:spcAft>
                <a:spcPct val="0"/>
              </a:spcAft>
              <a:buClr>
                <a:srgbClr val="000000"/>
              </a:buClr>
              <a:buSzPct val="100000"/>
              <a:buFont typeface="Times New Roman" pitchFamily="18" charset="0"/>
              <a:tabLst>
                <a:tab pos="668087" algn="l"/>
                <a:tab pos="1336175" algn="l"/>
                <a:tab pos="2004262" algn="l"/>
                <a:tab pos="2672349" algn="l"/>
              </a:tabLst>
              <a:defRPr>
                <a:solidFill>
                  <a:schemeClr val="bg1"/>
                </a:solidFill>
                <a:latin typeface="Arial" pitchFamily="34" charset="0"/>
                <a:ea typeface="Microsoft YaHei" pitchFamily="34" charset="-122"/>
              </a:defRPr>
            </a:lvl6pPr>
            <a:lvl7pPr marL="2742674" indent="-210975" defTabSz="421950" eaLnBrk="0" fontAlgn="base" hangingPunct="0">
              <a:spcBef>
                <a:spcPct val="0"/>
              </a:spcBef>
              <a:spcAft>
                <a:spcPct val="0"/>
              </a:spcAft>
              <a:buClr>
                <a:srgbClr val="000000"/>
              </a:buClr>
              <a:buSzPct val="100000"/>
              <a:buFont typeface="Times New Roman" pitchFamily="18" charset="0"/>
              <a:tabLst>
                <a:tab pos="668087" algn="l"/>
                <a:tab pos="1336175" algn="l"/>
                <a:tab pos="2004262" algn="l"/>
                <a:tab pos="2672349" algn="l"/>
              </a:tabLst>
              <a:defRPr>
                <a:solidFill>
                  <a:schemeClr val="bg1"/>
                </a:solidFill>
                <a:latin typeface="Arial" pitchFamily="34" charset="0"/>
                <a:ea typeface="Microsoft YaHei" pitchFamily="34" charset="-122"/>
              </a:defRPr>
            </a:lvl7pPr>
            <a:lvl8pPr marL="3164624" indent="-210975" defTabSz="421950" eaLnBrk="0" fontAlgn="base" hangingPunct="0">
              <a:spcBef>
                <a:spcPct val="0"/>
              </a:spcBef>
              <a:spcAft>
                <a:spcPct val="0"/>
              </a:spcAft>
              <a:buClr>
                <a:srgbClr val="000000"/>
              </a:buClr>
              <a:buSzPct val="100000"/>
              <a:buFont typeface="Times New Roman" pitchFamily="18" charset="0"/>
              <a:tabLst>
                <a:tab pos="668087" algn="l"/>
                <a:tab pos="1336175" algn="l"/>
                <a:tab pos="2004262" algn="l"/>
                <a:tab pos="2672349" algn="l"/>
              </a:tabLst>
              <a:defRPr>
                <a:solidFill>
                  <a:schemeClr val="bg1"/>
                </a:solidFill>
                <a:latin typeface="Arial" pitchFamily="34" charset="0"/>
                <a:ea typeface="Microsoft YaHei" pitchFamily="34" charset="-122"/>
              </a:defRPr>
            </a:lvl8pPr>
            <a:lvl9pPr marL="3586574" indent="-210975" defTabSz="421950" eaLnBrk="0" fontAlgn="base" hangingPunct="0">
              <a:spcBef>
                <a:spcPct val="0"/>
              </a:spcBef>
              <a:spcAft>
                <a:spcPct val="0"/>
              </a:spcAft>
              <a:buClr>
                <a:srgbClr val="000000"/>
              </a:buClr>
              <a:buSzPct val="100000"/>
              <a:buFont typeface="Times New Roman" pitchFamily="18" charset="0"/>
              <a:tabLst>
                <a:tab pos="668087" algn="l"/>
                <a:tab pos="1336175" algn="l"/>
                <a:tab pos="2004262" algn="l"/>
                <a:tab pos="2672349" algn="l"/>
              </a:tabLst>
              <a:defRPr>
                <a:solidFill>
                  <a:schemeClr val="bg1"/>
                </a:solidFill>
                <a:latin typeface="Arial" pitchFamily="34" charset="0"/>
                <a:ea typeface="Microsoft YaHei" pitchFamily="34" charset="-122"/>
              </a:defRPr>
            </a:lvl9pPr>
          </a:lstStyle>
          <a:p>
            <a:pPr eaLnBrk="1" hangingPunct="1"/>
            <a:fld id="{9C72448F-D8E9-4346-882B-D46CEF912522}" type="slidenum">
              <a:rPr lang="en-US" altLang="en-US" smtClean="0">
                <a:solidFill>
                  <a:srgbClr val="000000"/>
                </a:solidFill>
                <a:latin typeface="Calibri" pitchFamily="34" charset="0"/>
              </a:rPr>
              <a:pPr eaLnBrk="1" hangingPunct="1"/>
              <a:t>19</a:t>
            </a:fld>
            <a:endParaRPr lang="en-US" altLang="en-US" smtClean="0">
              <a:solidFill>
                <a:srgbClr val="000000"/>
              </a:solidFill>
              <a:latin typeface="Calibri" pitchFamily="34" charset="0"/>
            </a:endParaRPr>
          </a:p>
        </p:txBody>
      </p:sp>
      <p:sp>
        <p:nvSpPr>
          <p:cNvPr id="34819"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p:cNvSpPr>
            <a:spLocks noGrp="1" noChangeArrowheads="1"/>
          </p:cNvSpPr>
          <p:nvPr>
            <p:ph type="body" idx="1"/>
          </p:nvPr>
        </p:nvSpPr>
        <p:spPr>
          <a:xfrm>
            <a:off x="685187" y="4342939"/>
            <a:ext cx="5487626" cy="4114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tabLst>
                <a:tab pos="684737" algn="l"/>
                <a:tab pos="1369474" algn="l"/>
                <a:tab pos="2054211" algn="l"/>
                <a:tab pos="2738948" algn="l"/>
              </a:tabLst>
              <a:defRPr sz="3000">
                <a:solidFill>
                  <a:srgbClr val="A50021"/>
                </a:solidFill>
                <a:latin typeface="Arial" pitchFamily="34" charset="0"/>
              </a:defRPr>
            </a:lvl1pPr>
            <a:lvl2pPr marL="702756" indent="-270291">
              <a:tabLst>
                <a:tab pos="684737" algn="l"/>
                <a:tab pos="1369474" algn="l"/>
                <a:tab pos="2054211" algn="l"/>
                <a:tab pos="2738948" algn="l"/>
              </a:tabLst>
              <a:defRPr sz="3000">
                <a:solidFill>
                  <a:srgbClr val="A50021"/>
                </a:solidFill>
                <a:latin typeface="Arial" pitchFamily="34" charset="0"/>
              </a:defRPr>
            </a:lvl2pPr>
            <a:lvl3pPr marL="1081164" indent="-216233">
              <a:tabLst>
                <a:tab pos="684737" algn="l"/>
                <a:tab pos="1369474" algn="l"/>
                <a:tab pos="2054211" algn="l"/>
                <a:tab pos="2738948" algn="l"/>
              </a:tabLst>
              <a:defRPr sz="3000">
                <a:solidFill>
                  <a:srgbClr val="A50021"/>
                </a:solidFill>
                <a:latin typeface="Arial" pitchFamily="34" charset="0"/>
              </a:defRPr>
            </a:lvl3pPr>
            <a:lvl4pPr marL="1513629" indent="-216233">
              <a:tabLst>
                <a:tab pos="684737" algn="l"/>
                <a:tab pos="1369474" algn="l"/>
                <a:tab pos="2054211" algn="l"/>
                <a:tab pos="2738948" algn="l"/>
              </a:tabLst>
              <a:defRPr sz="3000">
                <a:solidFill>
                  <a:srgbClr val="A50021"/>
                </a:solidFill>
                <a:latin typeface="Arial" pitchFamily="34" charset="0"/>
              </a:defRPr>
            </a:lvl4pPr>
            <a:lvl5pPr marL="1946095" indent="-216233">
              <a:tabLst>
                <a:tab pos="684737" algn="l"/>
                <a:tab pos="1369474" algn="l"/>
                <a:tab pos="2054211" algn="l"/>
                <a:tab pos="2738948" algn="l"/>
              </a:tabLst>
              <a:defRPr sz="3000">
                <a:solidFill>
                  <a:srgbClr val="A50021"/>
                </a:solidFill>
                <a:latin typeface="Arial" pitchFamily="34" charset="0"/>
              </a:defRPr>
            </a:lvl5pPr>
            <a:lvl6pPr marL="2378560" indent="-216233" algn="ctr" eaLnBrk="0" fontAlgn="base" hangingPunct="0">
              <a:lnSpc>
                <a:spcPct val="90000"/>
              </a:lnSpc>
              <a:spcBef>
                <a:spcPct val="20000"/>
              </a:spcBef>
              <a:spcAft>
                <a:spcPct val="0"/>
              </a:spcAft>
              <a:tabLst>
                <a:tab pos="684737" algn="l"/>
                <a:tab pos="1369474" algn="l"/>
                <a:tab pos="2054211" algn="l"/>
                <a:tab pos="2738948" algn="l"/>
              </a:tabLst>
              <a:defRPr sz="3000">
                <a:solidFill>
                  <a:srgbClr val="A50021"/>
                </a:solidFill>
                <a:latin typeface="Arial" pitchFamily="34" charset="0"/>
              </a:defRPr>
            </a:lvl6pPr>
            <a:lvl7pPr marL="2811026" indent="-216233" algn="ctr" eaLnBrk="0" fontAlgn="base" hangingPunct="0">
              <a:lnSpc>
                <a:spcPct val="90000"/>
              </a:lnSpc>
              <a:spcBef>
                <a:spcPct val="20000"/>
              </a:spcBef>
              <a:spcAft>
                <a:spcPct val="0"/>
              </a:spcAft>
              <a:tabLst>
                <a:tab pos="684737" algn="l"/>
                <a:tab pos="1369474" algn="l"/>
                <a:tab pos="2054211" algn="l"/>
                <a:tab pos="2738948" algn="l"/>
              </a:tabLst>
              <a:defRPr sz="3000">
                <a:solidFill>
                  <a:srgbClr val="A50021"/>
                </a:solidFill>
                <a:latin typeface="Arial" pitchFamily="34" charset="0"/>
              </a:defRPr>
            </a:lvl7pPr>
            <a:lvl8pPr marL="3243491" indent="-216233" algn="ctr" eaLnBrk="0" fontAlgn="base" hangingPunct="0">
              <a:lnSpc>
                <a:spcPct val="90000"/>
              </a:lnSpc>
              <a:spcBef>
                <a:spcPct val="20000"/>
              </a:spcBef>
              <a:spcAft>
                <a:spcPct val="0"/>
              </a:spcAft>
              <a:tabLst>
                <a:tab pos="684737" algn="l"/>
                <a:tab pos="1369474" algn="l"/>
                <a:tab pos="2054211" algn="l"/>
                <a:tab pos="2738948" algn="l"/>
              </a:tabLst>
              <a:defRPr sz="3000">
                <a:solidFill>
                  <a:srgbClr val="A50021"/>
                </a:solidFill>
                <a:latin typeface="Arial" pitchFamily="34" charset="0"/>
              </a:defRPr>
            </a:lvl8pPr>
            <a:lvl9pPr marL="3675957" indent="-216233" algn="ctr" eaLnBrk="0" fontAlgn="base" hangingPunct="0">
              <a:lnSpc>
                <a:spcPct val="90000"/>
              </a:lnSpc>
              <a:spcBef>
                <a:spcPct val="20000"/>
              </a:spcBef>
              <a:spcAft>
                <a:spcPct val="0"/>
              </a:spcAft>
              <a:tabLst>
                <a:tab pos="684737" algn="l"/>
                <a:tab pos="1369474" algn="l"/>
                <a:tab pos="2054211" algn="l"/>
                <a:tab pos="2738948" algn="l"/>
              </a:tabLst>
              <a:defRPr sz="3000">
                <a:solidFill>
                  <a:srgbClr val="A50021"/>
                </a:solidFill>
                <a:latin typeface="Arial" pitchFamily="34" charset="0"/>
              </a:defRPr>
            </a:lvl9pPr>
          </a:lstStyle>
          <a:p>
            <a:fld id="{2C04854F-7B17-443E-9B73-F057E6377C24}" type="slidenum">
              <a:rPr lang="en-US" altLang="en-US" sz="1200">
                <a:solidFill>
                  <a:srgbClr val="000000"/>
                </a:solidFill>
                <a:latin typeface="Calibri" pitchFamily="34" charset="0"/>
                <a:ea typeface="Microsoft YaHei" pitchFamily="34" charset="-122"/>
              </a:rPr>
              <a:pPr/>
              <a:t>20</a:t>
            </a:fld>
            <a:endParaRPr lang="en-US" altLang="en-US" sz="1200">
              <a:solidFill>
                <a:srgbClr val="000000"/>
              </a:solidFill>
              <a:latin typeface="Calibri" pitchFamily="34" charset="0"/>
              <a:ea typeface="Microsoft YaHei" pitchFamily="34" charset="-122"/>
            </a:endParaRPr>
          </a:p>
        </p:txBody>
      </p:sp>
      <p:sp>
        <p:nvSpPr>
          <p:cNvPr id="43011" name="Rectangle 1"/>
          <p:cNvSpPr>
            <a:spLocks noGrp="1" noRot="1" noChangeAspect="1" noChangeArrowheads="1" noTextEdit="1"/>
          </p:cNvSpPr>
          <p:nvPr>
            <p:ph type="sldImg"/>
          </p:nvPr>
        </p:nvSpPr>
        <p:spPr bwMode="auto">
          <a:xfrm>
            <a:off x="1144588" y="685800"/>
            <a:ext cx="4568825"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Rectangle 2"/>
          <p:cNvSpPr>
            <a:spLocks noGrp="1" noChangeArrowheads="1"/>
          </p:cNvSpPr>
          <p:nvPr>
            <p:ph type="body" idx="1"/>
          </p:nvPr>
        </p:nvSpPr>
        <p:spPr bwMode="auto">
          <a:xfrm>
            <a:off x="684610" y="4342191"/>
            <a:ext cx="5488781" cy="41154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en-US" alt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000">
                <a:solidFill>
                  <a:srgbClr val="A50021"/>
                </a:solidFill>
                <a:latin typeface="Arial" charset="0"/>
              </a:defRPr>
            </a:lvl1pPr>
            <a:lvl2pPr marL="702756" indent="-270291">
              <a:defRPr sz="3000">
                <a:solidFill>
                  <a:srgbClr val="A50021"/>
                </a:solidFill>
                <a:latin typeface="Arial" charset="0"/>
              </a:defRPr>
            </a:lvl2pPr>
            <a:lvl3pPr marL="1081164" indent="-216233">
              <a:defRPr sz="3000">
                <a:solidFill>
                  <a:srgbClr val="A50021"/>
                </a:solidFill>
                <a:latin typeface="Arial" charset="0"/>
              </a:defRPr>
            </a:lvl3pPr>
            <a:lvl4pPr marL="1513629" indent="-216233">
              <a:defRPr sz="3000">
                <a:solidFill>
                  <a:srgbClr val="A50021"/>
                </a:solidFill>
                <a:latin typeface="Arial" charset="0"/>
              </a:defRPr>
            </a:lvl4pPr>
            <a:lvl5pPr marL="1946095" indent="-216233">
              <a:defRPr sz="3000">
                <a:solidFill>
                  <a:srgbClr val="A50021"/>
                </a:solidFill>
                <a:latin typeface="Arial" charset="0"/>
              </a:defRPr>
            </a:lvl5pPr>
            <a:lvl6pPr marL="2378560" indent="-216233" eaLnBrk="0" fontAlgn="base" hangingPunct="0">
              <a:lnSpc>
                <a:spcPct val="90000"/>
              </a:lnSpc>
              <a:spcBef>
                <a:spcPct val="20000"/>
              </a:spcBef>
              <a:spcAft>
                <a:spcPct val="0"/>
              </a:spcAft>
              <a:defRPr sz="3000">
                <a:solidFill>
                  <a:srgbClr val="A50021"/>
                </a:solidFill>
                <a:latin typeface="Arial" charset="0"/>
              </a:defRPr>
            </a:lvl6pPr>
            <a:lvl7pPr marL="2811026" indent="-216233" eaLnBrk="0" fontAlgn="base" hangingPunct="0">
              <a:lnSpc>
                <a:spcPct val="90000"/>
              </a:lnSpc>
              <a:spcBef>
                <a:spcPct val="20000"/>
              </a:spcBef>
              <a:spcAft>
                <a:spcPct val="0"/>
              </a:spcAft>
              <a:defRPr sz="3000">
                <a:solidFill>
                  <a:srgbClr val="A50021"/>
                </a:solidFill>
                <a:latin typeface="Arial" charset="0"/>
              </a:defRPr>
            </a:lvl7pPr>
            <a:lvl8pPr marL="3243491" indent="-216233" eaLnBrk="0" fontAlgn="base" hangingPunct="0">
              <a:lnSpc>
                <a:spcPct val="90000"/>
              </a:lnSpc>
              <a:spcBef>
                <a:spcPct val="20000"/>
              </a:spcBef>
              <a:spcAft>
                <a:spcPct val="0"/>
              </a:spcAft>
              <a:defRPr sz="3000">
                <a:solidFill>
                  <a:srgbClr val="A50021"/>
                </a:solidFill>
                <a:latin typeface="Arial" charset="0"/>
              </a:defRPr>
            </a:lvl8pPr>
            <a:lvl9pPr marL="3675957" indent="-216233" eaLnBrk="0" fontAlgn="base" hangingPunct="0">
              <a:lnSpc>
                <a:spcPct val="90000"/>
              </a:lnSpc>
              <a:spcBef>
                <a:spcPct val="20000"/>
              </a:spcBef>
              <a:spcAft>
                <a:spcPct val="0"/>
              </a:spcAft>
              <a:defRPr sz="3000">
                <a:solidFill>
                  <a:srgbClr val="A50021"/>
                </a:solidFill>
                <a:latin typeface="Arial" charset="0"/>
              </a:defRPr>
            </a:lvl9pPr>
          </a:lstStyle>
          <a:p>
            <a:pPr eaLnBrk="0" hangingPunct="0"/>
            <a:fld id="{99E2CCCB-91F2-4DF6-AB7C-2875919495A2}" type="slidenum">
              <a:rPr lang="en-US" altLang="en-US" sz="1200">
                <a:solidFill>
                  <a:prstClr val="black"/>
                </a:solidFill>
              </a:rPr>
              <a:pPr eaLnBrk="0" hangingPunct="0"/>
              <a:t>2</a:t>
            </a:fld>
            <a:endParaRPr lang="en-US" altLang="en-US" sz="1200">
              <a:solidFill>
                <a:prstClr val="black"/>
              </a:solidFill>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latin typeface="Times" pitchFamily="18" charset="0"/>
              <a:ea typeface="ＭＳ Ｐゴシック" pitchFamily="32"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p:cNvSpPr>
            <a:spLocks noGrp="1"/>
          </p:cNvSpPr>
          <p:nvPr>
            <p:ph type="body" idx="1"/>
          </p:nvPr>
        </p:nvSpPr>
        <p:spPr bwMode="auto">
          <a:xfrm>
            <a:off x="913805" y="4343704"/>
            <a:ext cx="5030391" cy="41138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000">
                <a:solidFill>
                  <a:srgbClr val="A50021"/>
                </a:solidFill>
                <a:latin typeface="Arial" charset="0"/>
              </a:defRPr>
            </a:lvl1pPr>
            <a:lvl2pPr marL="702756" indent="-270291">
              <a:defRPr sz="3000">
                <a:solidFill>
                  <a:srgbClr val="A50021"/>
                </a:solidFill>
                <a:latin typeface="Arial" charset="0"/>
              </a:defRPr>
            </a:lvl2pPr>
            <a:lvl3pPr marL="1081164" indent="-216233">
              <a:defRPr sz="3000">
                <a:solidFill>
                  <a:srgbClr val="A50021"/>
                </a:solidFill>
                <a:latin typeface="Arial" charset="0"/>
              </a:defRPr>
            </a:lvl3pPr>
            <a:lvl4pPr marL="1513629" indent="-216233">
              <a:defRPr sz="3000">
                <a:solidFill>
                  <a:srgbClr val="A50021"/>
                </a:solidFill>
                <a:latin typeface="Arial" charset="0"/>
              </a:defRPr>
            </a:lvl4pPr>
            <a:lvl5pPr marL="1946095" indent="-216233">
              <a:defRPr sz="3000">
                <a:solidFill>
                  <a:srgbClr val="A50021"/>
                </a:solidFill>
                <a:latin typeface="Arial" charset="0"/>
              </a:defRPr>
            </a:lvl5pPr>
            <a:lvl6pPr marL="2378560" indent="-216233" eaLnBrk="0" fontAlgn="base" hangingPunct="0">
              <a:lnSpc>
                <a:spcPct val="90000"/>
              </a:lnSpc>
              <a:spcBef>
                <a:spcPct val="20000"/>
              </a:spcBef>
              <a:spcAft>
                <a:spcPct val="0"/>
              </a:spcAft>
              <a:defRPr sz="3000">
                <a:solidFill>
                  <a:srgbClr val="A50021"/>
                </a:solidFill>
                <a:latin typeface="Arial" charset="0"/>
              </a:defRPr>
            </a:lvl6pPr>
            <a:lvl7pPr marL="2811026" indent="-216233" eaLnBrk="0" fontAlgn="base" hangingPunct="0">
              <a:lnSpc>
                <a:spcPct val="90000"/>
              </a:lnSpc>
              <a:spcBef>
                <a:spcPct val="20000"/>
              </a:spcBef>
              <a:spcAft>
                <a:spcPct val="0"/>
              </a:spcAft>
              <a:defRPr sz="3000">
                <a:solidFill>
                  <a:srgbClr val="A50021"/>
                </a:solidFill>
                <a:latin typeface="Arial" charset="0"/>
              </a:defRPr>
            </a:lvl7pPr>
            <a:lvl8pPr marL="3243491" indent="-216233" eaLnBrk="0" fontAlgn="base" hangingPunct="0">
              <a:lnSpc>
                <a:spcPct val="90000"/>
              </a:lnSpc>
              <a:spcBef>
                <a:spcPct val="20000"/>
              </a:spcBef>
              <a:spcAft>
                <a:spcPct val="0"/>
              </a:spcAft>
              <a:defRPr sz="3000">
                <a:solidFill>
                  <a:srgbClr val="A50021"/>
                </a:solidFill>
                <a:latin typeface="Arial" charset="0"/>
              </a:defRPr>
            </a:lvl8pPr>
            <a:lvl9pPr marL="3675957" indent="-216233" eaLnBrk="0" fontAlgn="base" hangingPunct="0">
              <a:lnSpc>
                <a:spcPct val="90000"/>
              </a:lnSpc>
              <a:spcBef>
                <a:spcPct val="20000"/>
              </a:spcBef>
              <a:spcAft>
                <a:spcPct val="0"/>
              </a:spcAft>
              <a:defRPr sz="3000">
                <a:solidFill>
                  <a:srgbClr val="A50021"/>
                </a:solidFill>
                <a:latin typeface="Arial" charset="0"/>
              </a:defRPr>
            </a:lvl9pPr>
          </a:lstStyle>
          <a:p>
            <a:pPr eaLnBrk="0" hangingPunct="0"/>
            <a:fld id="{99E2CCCB-91F2-4DF6-AB7C-2875919495A2}" type="slidenum">
              <a:rPr lang="en-US" altLang="en-US" sz="1200">
                <a:solidFill>
                  <a:schemeClr val="tx1"/>
                </a:solidFill>
              </a:rPr>
              <a:pPr eaLnBrk="0" hangingPunct="0"/>
              <a:t>22</a:t>
            </a:fld>
            <a:endParaRPr lang="en-US" altLang="en-US" sz="1200">
              <a:solidFill>
                <a:schemeClr val="tx1"/>
              </a:solidFill>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latin typeface="Times" pitchFamily="18" charset="0"/>
              <a:ea typeface="ＭＳ Ｐゴシック" pitchFamily="32"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000">
                <a:solidFill>
                  <a:srgbClr val="A50021"/>
                </a:solidFill>
                <a:latin typeface="Arial" charset="0"/>
              </a:defRPr>
            </a:lvl1pPr>
            <a:lvl2pPr marL="702756" indent="-270291">
              <a:defRPr sz="3000">
                <a:solidFill>
                  <a:srgbClr val="A50021"/>
                </a:solidFill>
                <a:latin typeface="Arial" charset="0"/>
              </a:defRPr>
            </a:lvl2pPr>
            <a:lvl3pPr marL="1081164" indent="-216233">
              <a:defRPr sz="3000">
                <a:solidFill>
                  <a:srgbClr val="A50021"/>
                </a:solidFill>
                <a:latin typeface="Arial" charset="0"/>
              </a:defRPr>
            </a:lvl3pPr>
            <a:lvl4pPr marL="1513629" indent="-216233">
              <a:defRPr sz="3000">
                <a:solidFill>
                  <a:srgbClr val="A50021"/>
                </a:solidFill>
                <a:latin typeface="Arial" charset="0"/>
              </a:defRPr>
            </a:lvl4pPr>
            <a:lvl5pPr marL="1946095" indent="-216233">
              <a:defRPr sz="3000">
                <a:solidFill>
                  <a:srgbClr val="A50021"/>
                </a:solidFill>
                <a:latin typeface="Arial" charset="0"/>
              </a:defRPr>
            </a:lvl5pPr>
            <a:lvl6pPr marL="2378560" indent="-216233" eaLnBrk="0" fontAlgn="base" hangingPunct="0">
              <a:lnSpc>
                <a:spcPct val="90000"/>
              </a:lnSpc>
              <a:spcBef>
                <a:spcPct val="20000"/>
              </a:spcBef>
              <a:spcAft>
                <a:spcPct val="0"/>
              </a:spcAft>
              <a:defRPr sz="3000">
                <a:solidFill>
                  <a:srgbClr val="A50021"/>
                </a:solidFill>
                <a:latin typeface="Arial" charset="0"/>
              </a:defRPr>
            </a:lvl6pPr>
            <a:lvl7pPr marL="2811026" indent="-216233" eaLnBrk="0" fontAlgn="base" hangingPunct="0">
              <a:lnSpc>
                <a:spcPct val="90000"/>
              </a:lnSpc>
              <a:spcBef>
                <a:spcPct val="20000"/>
              </a:spcBef>
              <a:spcAft>
                <a:spcPct val="0"/>
              </a:spcAft>
              <a:defRPr sz="3000">
                <a:solidFill>
                  <a:srgbClr val="A50021"/>
                </a:solidFill>
                <a:latin typeface="Arial" charset="0"/>
              </a:defRPr>
            </a:lvl7pPr>
            <a:lvl8pPr marL="3243491" indent="-216233" eaLnBrk="0" fontAlgn="base" hangingPunct="0">
              <a:lnSpc>
                <a:spcPct val="90000"/>
              </a:lnSpc>
              <a:spcBef>
                <a:spcPct val="20000"/>
              </a:spcBef>
              <a:spcAft>
                <a:spcPct val="0"/>
              </a:spcAft>
              <a:defRPr sz="3000">
                <a:solidFill>
                  <a:srgbClr val="A50021"/>
                </a:solidFill>
                <a:latin typeface="Arial" charset="0"/>
              </a:defRPr>
            </a:lvl8pPr>
            <a:lvl9pPr marL="3675957" indent="-216233" eaLnBrk="0" fontAlgn="base" hangingPunct="0">
              <a:lnSpc>
                <a:spcPct val="90000"/>
              </a:lnSpc>
              <a:spcBef>
                <a:spcPct val="20000"/>
              </a:spcBef>
              <a:spcAft>
                <a:spcPct val="0"/>
              </a:spcAft>
              <a:defRPr sz="3000">
                <a:solidFill>
                  <a:srgbClr val="A50021"/>
                </a:solidFill>
                <a:latin typeface="Arial" charset="0"/>
              </a:defRPr>
            </a:lvl9pPr>
          </a:lstStyle>
          <a:p>
            <a:pPr eaLnBrk="0" hangingPunct="0"/>
            <a:fld id="{99E2CCCB-91F2-4DF6-AB7C-2875919495A2}" type="slidenum">
              <a:rPr lang="en-US" altLang="en-US" sz="1200">
                <a:solidFill>
                  <a:schemeClr val="tx1"/>
                </a:solidFill>
              </a:rPr>
              <a:pPr eaLnBrk="0" hangingPunct="0"/>
              <a:t>23</a:t>
            </a:fld>
            <a:endParaRPr lang="en-US" altLang="en-US" sz="1200">
              <a:solidFill>
                <a:schemeClr val="tx1"/>
              </a:solidFill>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latin typeface="Times" pitchFamily="18" charset="0"/>
              <a:ea typeface="ＭＳ Ｐゴシック" pitchFamily="32"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000">
                <a:solidFill>
                  <a:srgbClr val="A50021"/>
                </a:solidFill>
                <a:latin typeface="Arial" charset="0"/>
              </a:defRPr>
            </a:lvl1pPr>
            <a:lvl2pPr marL="702756" indent="-270291">
              <a:defRPr sz="3000">
                <a:solidFill>
                  <a:srgbClr val="A50021"/>
                </a:solidFill>
                <a:latin typeface="Arial" charset="0"/>
              </a:defRPr>
            </a:lvl2pPr>
            <a:lvl3pPr marL="1081164" indent="-216233">
              <a:defRPr sz="3000">
                <a:solidFill>
                  <a:srgbClr val="A50021"/>
                </a:solidFill>
                <a:latin typeface="Arial" charset="0"/>
              </a:defRPr>
            </a:lvl3pPr>
            <a:lvl4pPr marL="1513629" indent="-216233">
              <a:defRPr sz="3000">
                <a:solidFill>
                  <a:srgbClr val="A50021"/>
                </a:solidFill>
                <a:latin typeface="Arial" charset="0"/>
              </a:defRPr>
            </a:lvl4pPr>
            <a:lvl5pPr marL="1946095" indent="-216233">
              <a:defRPr sz="3000">
                <a:solidFill>
                  <a:srgbClr val="A50021"/>
                </a:solidFill>
                <a:latin typeface="Arial" charset="0"/>
              </a:defRPr>
            </a:lvl5pPr>
            <a:lvl6pPr marL="2378560" indent="-216233" eaLnBrk="0" fontAlgn="base" hangingPunct="0">
              <a:lnSpc>
                <a:spcPct val="90000"/>
              </a:lnSpc>
              <a:spcBef>
                <a:spcPct val="20000"/>
              </a:spcBef>
              <a:spcAft>
                <a:spcPct val="0"/>
              </a:spcAft>
              <a:defRPr sz="3000">
                <a:solidFill>
                  <a:srgbClr val="A50021"/>
                </a:solidFill>
                <a:latin typeface="Arial" charset="0"/>
              </a:defRPr>
            </a:lvl6pPr>
            <a:lvl7pPr marL="2811026" indent="-216233" eaLnBrk="0" fontAlgn="base" hangingPunct="0">
              <a:lnSpc>
                <a:spcPct val="90000"/>
              </a:lnSpc>
              <a:spcBef>
                <a:spcPct val="20000"/>
              </a:spcBef>
              <a:spcAft>
                <a:spcPct val="0"/>
              </a:spcAft>
              <a:defRPr sz="3000">
                <a:solidFill>
                  <a:srgbClr val="A50021"/>
                </a:solidFill>
                <a:latin typeface="Arial" charset="0"/>
              </a:defRPr>
            </a:lvl7pPr>
            <a:lvl8pPr marL="3243491" indent="-216233" eaLnBrk="0" fontAlgn="base" hangingPunct="0">
              <a:lnSpc>
                <a:spcPct val="90000"/>
              </a:lnSpc>
              <a:spcBef>
                <a:spcPct val="20000"/>
              </a:spcBef>
              <a:spcAft>
                <a:spcPct val="0"/>
              </a:spcAft>
              <a:defRPr sz="3000">
                <a:solidFill>
                  <a:srgbClr val="A50021"/>
                </a:solidFill>
                <a:latin typeface="Arial" charset="0"/>
              </a:defRPr>
            </a:lvl8pPr>
            <a:lvl9pPr marL="3675957" indent="-216233" eaLnBrk="0" fontAlgn="base" hangingPunct="0">
              <a:lnSpc>
                <a:spcPct val="90000"/>
              </a:lnSpc>
              <a:spcBef>
                <a:spcPct val="20000"/>
              </a:spcBef>
              <a:spcAft>
                <a:spcPct val="0"/>
              </a:spcAft>
              <a:defRPr sz="3000">
                <a:solidFill>
                  <a:srgbClr val="A50021"/>
                </a:solidFill>
                <a:latin typeface="Arial" charset="0"/>
              </a:defRPr>
            </a:lvl9pPr>
          </a:lstStyle>
          <a:p>
            <a:pPr eaLnBrk="0" hangingPunct="0"/>
            <a:fld id="{99E2CCCB-91F2-4DF6-AB7C-2875919495A2}" type="slidenum">
              <a:rPr lang="en-US" altLang="en-US" sz="1200">
                <a:solidFill>
                  <a:prstClr val="black"/>
                </a:solidFill>
              </a:rPr>
              <a:pPr eaLnBrk="0" hangingPunct="0"/>
              <a:t>3</a:t>
            </a:fld>
            <a:endParaRPr lang="en-US" altLang="en-US" sz="1200">
              <a:solidFill>
                <a:prstClr val="black"/>
              </a:solidFill>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latin typeface="Times" pitchFamily="18" charset="0"/>
              <a:ea typeface="ＭＳ Ｐゴシック" pitchFamily="32"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000">
                <a:solidFill>
                  <a:srgbClr val="A50021"/>
                </a:solidFill>
                <a:latin typeface="Arial" charset="0"/>
              </a:defRPr>
            </a:lvl1pPr>
            <a:lvl2pPr marL="702756" indent="-270291">
              <a:defRPr sz="3000">
                <a:solidFill>
                  <a:srgbClr val="A50021"/>
                </a:solidFill>
                <a:latin typeface="Arial" charset="0"/>
              </a:defRPr>
            </a:lvl2pPr>
            <a:lvl3pPr marL="1081164" indent="-216233">
              <a:defRPr sz="3000">
                <a:solidFill>
                  <a:srgbClr val="A50021"/>
                </a:solidFill>
                <a:latin typeface="Arial" charset="0"/>
              </a:defRPr>
            </a:lvl3pPr>
            <a:lvl4pPr marL="1513629" indent="-216233">
              <a:defRPr sz="3000">
                <a:solidFill>
                  <a:srgbClr val="A50021"/>
                </a:solidFill>
                <a:latin typeface="Arial" charset="0"/>
              </a:defRPr>
            </a:lvl4pPr>
            <a:lvl5pPr marL="1946095" indent="-216233">
              <a:defRPr sz="3000">
                <a:solidFill>
                  <a:srgbClr val="A50021"/>
                </a:solidFill>
                <a:latin typeface="Arial" charset="0"/>
              </a:defRPr>
            </a:lvl5pPr>
            <a:lvl6pPr marL="2378560" indent="-216233" eaLnBrk="0" fontAlgn="base" hangingPunct="0">
              <a:lnSpc>
                <a:spcPct val="90000"/>
              </a:lnSpc>
              <a:spcBef>
                <a:spcPct val="20000"/>
              </a:spcBef>
              <a:spcAft>
                <a:spcPct val="0"/>
              </a:spcAft>
              <a:defRPr sz="3000">
                <a:solidFill>
                  <a:srgbClr val="A50021"/>
                </a:solidFill>
                <a:latin typeface="Arial" charset="0"/>
              </a:defRPr>
            </a:lvl6pPr>
            <a:lvl7pPr marL="2811026" indent="-216233" eaLnBrk="0" fontAlgn="base" hangingPunct="0">
              <a:lnSpc>
                <a:spcPct val="90000"/>
              </a:lnSpc>
              <a:spcBef>
                <a:spcPct val="20000"/>
              </a:spcBef>
              <a:spcAft>
                <a:spcPct val="0"/>
              </a:spcAft>
              <a:defRPr sz="3000">
                <a:solidFill>
                  <a:srgbClr val="A50021"/>
                </a:solidFill>
                <a:latin typeface="Arial" charset="0"/>
              </a:defRPr>
            </a:lvl7pPr>
            <a:lvl8pPr marL="3243491" indent="-216233" eaLnBrk="0" fontAlgn="base" hangingPunct="0">
              <a:lnSpc>
                <a:spcPct val="90000"/>
              </a:lnSpc>
              <a:spcBef>
                <a:spcPct val="20000"/>
              </a:spcBef>
              <a:spcAft>
                <a:spcPct val="0"/>
              </a:spcAft>
              <a:defRPr sz="3000">
                <a:solidFill>
                  <a:srgbClr val="A50021"/>
                </a:solidFill>
                <a:latin typeface="Arial" charset="0"/>
              </a:defRPr>
            </a:lvl8pPr>
            <a:lvl9pPr marL="3675957" indent="-216233" eaLnBrk="0" fontAlgn="base" hangingPunct="0">
              <a:lnSpc>
                <a:spcPct val="90000"/>
              </a:lnSpc>
              <a:spcBef>
                <a:spcPct val="20000"/>
              </a:spcBef>
              <a:spcAft>
                <a:spcPct val="0"/>
              </a:spcAft>
              <a:defRPr sz="3000">
                <a:solidFill>
                  <a:srgbClr val="A50021"/>
                </a:solidFill>
                <a:latin typeface="Arial" charset="0"/>
              </a:defRPr>
            </a:lvl9pPr>
          </a:lstStyle>
          <a:p>
            <a:pPr eaLnBrk="0" hangingPunct="0"/>
            <a:fld id="{99E2CCCB-91F2-4DF6-AB7C-2875919495A2}" type="slidenum">
              <a:rPr lang="en-US" altLang="en-US" sz="1200">
                <a:solidFill>
                  <a:prstClr val="black"/>
                </a:solidFill>
              </a:rPr>
              <a:pPr eaLnBrk="0" hangingPunct="0"/>
              <a:t>4</a:t>
            </a:fld>
            <a:endParaRPr lang="en-US" altLang="en-US" sz="1200">
              <a:solidFill>
                <a:prstClr val="black"/>
              </a:solidFill>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latin typeface="Times" pitchFamily="18" charset="0"/>
              <a:ea typeface="ＭＳ Ｐゴシック" pitchFamily="32"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000">
                <a:solidFill>
                  <a:srgbClr val="A50021"/>
                </a:solidFill>
                <a:latin typeface="Arial" charset="0"/>
              </a:defRPr>
            </a:lvl1pPr>
            <a:lvl2pPr marL="702756" indent="-270291">
              <a:defRPr sz="3000">
                <a:solidFill>
                  <a:srgbClr val="A50021"/>
                </a:solidFill>
                <a:latin typeface="Arial" charset="0"/>
              </a:defRPr>
            </a:lvl2pPr>
            <a:lvl3pPr marL="1081164" indent="-216233">
              <a:defRPr sz="3000">
                <a:solidFill>
                  <a:srgbClr val="A50021"/>
                </a:solidFill>
                <a:latin typeface="Arial" charset="0"/>
              </a:defRPr>
            </a:lvl3pPr>
            <a:lvl4pPr marL="1513629" indent="-216233">
              <a:defRPr sz="3000">
                <a:solidFill>
                  <a:srgbClr val="A50021"/>
                </a:solidFill>
                <a:latin typeface="Arial" charset="0"/>
              </a:defRPr>
            </a:lvl4pPr>
            <a:lvl5pPr marL="1946095" indent="-216233">
              <a:defRPr sz="3000">
                <a:solidFill>
                  <a:srgbClr val="A50021"/>
                </a:solidFill>
                <a:latin typeface="Arial" charset="0"/>
              </a:defRPr>
            </a:lvl5pPr>
            <a:lvl6pPr marL="2378560" indent="-216233" eaLnBrk="0" fontAlgn="base" hangingPunct="0">
              <a:lnSpc>
                <a:spcPct val="90000"/>
              </a:lnSpc>
              <a:spcBef>
                <a:spcPct val="20000"/>
              </a:spcBef>
              <a:spcAft>
                <a:spcPct val="0"/>
              </a:spcAft>
              <a:defRPr sz="3000">
                <a:solidFill>
                  <a:srgbClr val="A50021"/>
                </a:solidFill>
                <a:latin typeface="Arial" charset="0"/>
              </a:defRPr>
            </a:lvl6pPr>
            <a:lvl7pPr marL="2811026" indent="-216233" eaLnBrk="0" fontAlgn="base" hangingPunct="0">
              <a:lnSpc>
                <a:spcPct val="90000"/>
              </a:lnSpc>
              <a:spcBef>
                <a:spcPct val="20000"/>
              </a:spcBef>
              <a:spcAft>
                <a:spcPct val="0"/>
              </a:spcAft>
              <a:defRPr sz="3000">
                <a:solidFill>
                  <a:srgbClr val="A50021"/>
                </a:solidFill>
                <a:latin typeface="Arial" charset="0"/>
              </a:defRPr>
            </a:lvl7pPr>
            <a:lvl8pPr marL="3243491" indent="-216233" eaLnBrk="0" fontAlgn="base" hangingPunct="0">
              <a:lnSpc>
                <a:spcPct val="90000"/>
              </a:lnSpc>
              <a:spcBef>
                <a:spcPct val="20000"/>
              </a:spcBef>
              <a:spcAft>
                <a:spcPct val="0"/>
              </a:spcAft>
              <a:defRPr sz="3000">
                <a:solidFill>
                  <a:srgbClr val="A50021"/>
                </a:solidFill>
                <a:latin typeface="Arial" charset="0"/>
              </a:defRPr>
            </a:lvl8pPr>
            <a:lvl9pPr marL="3675957" indent="-216233" eaLnBrk="0" fontAlgn="base" hangingPunct="0">
              <a:lnSpc>
                <a:spcPct val="90000"/>
              </a:lnSpc>
              <a:spcBef>
                <a:spcPct val="20000"/>
              </a:spcBef>
              <a:spcAft>
                <a:spcPct val="0"/>
              </a:spcAft>
              <a:defRPr sz="3000">
                <a:solidFill>
                  <a:srgbClr val="A50021"/>
                </a:solidFill>
                <a:latin typeface="Arial" charset="0"/>
              </a:defRPr>
            </a:lvl9pPr>
          </a:lstStyle>
          <a:p>
            <a:pPr eaLnBrk="0" hangingPunct="0"/>
            <a:fld id="{99E2CCCB-91F2-4DF6-AB7C-2875919495A2}" type="slidenum">
              <a:rPr lang="en-US" altLang="en-US" sz="1200">
                <a:solidFill>
                  <a:prstClr val="black"/>
                </a:solidFill>
              </a:rPr>
              <a:pPr eaLnBrk="0" hangingPunct="0"/>
              <a:t>5</a:t>
            </a:fld>
            <a:endParaRPr lang="en-US" altLang="en-US" sz="1200">
              <a:solidFill>
                <a:prstClr val="black"/>
              </a:solidFill>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latin typeface="Times" pitchFamily="18" charset="0"/>
              <a:ea typeface="ＭＳ Ｐゴシック" pitchFamily="32"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p:cNvSpPr>
            <a:spLocks noGrp="1"/>
          </p:cNvSpPr>
          <p:nvPr>
            <p:ph type="body" idx="1"/>
          </p:nvPr>
        </p:nvSpPr>
        <p:spPr bwMode="auto">
          <a:xfrm>
            <a:off x="913805" y="4343704"/>
            <a:ext cx="5030391" cy="41138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p:cNvSpPr>
          <p:nvPr>
            <p:ph type="body" idx="1"/>
          </p:nvPr>
        </p:nvSpPr>
        <p:spPr bwMode="auto">
          <a:xfrm>
            <a:off x="913806" y="4343706"/>
            <a:ext cx="5030391" cy="41138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p:cNvSpPr>
            <a:spLocks noGrp="1"/>
          </p:cNvSpPr>
          <p:nvPr>
            <p:ph type="body" idx="1"/>
          </p:nvPr>
        </p:nvSpPr>
        <p:spPr bwMode="auto">
          <a:xfrm>
            <a:off x="913805" y="4343704"/>
            <a:ext cx="5030391" cy="41138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p:cNvSpPr>
            <a:spLocks noGrp="1"/>
          </p:cNvSpPr>
          <p:nvPr>
            <p:ph type="body" idx="1"/>
          </p:nvPr>
        </p:nvSpPr>
        <p:spPr bwMode="auto">
          <a:xfrm>
            <a:off x="913805" y="4343704"/>
            <a:ext cx="5030391" cy="41138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74F069-DA72-4DF7-A70C-4BEED7448B53}"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7B5DC-A5EC-4FFF-A5B4-8CF1AEC1EC6F}" type="slidenum">
              <a:rPr lang="en-US" smtClean="0"/>
              <a:t>‹#›</a:t>
            </a:fld>
            <a:endParaRPr lang="en-US"/>
          </a:p>
        </p:txBody>
      </p:sp>
    </p:spTree>
    <p:extLst>
      <p:ext uri="{BB962C8B-B14F-4D97-AF65-F5344CB8AC3E}">
        <p14:creationId xmlns:p14="http://schemas.microsoft.com/office/powerpoint/2010/main" val="12767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74F069-DA72-4DF7-A70C-4BEED7448B53}"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7B5DC-A5EC-4FFF-A5B4-8CF1AEC1EC6F}" type="slidenum">
              <a:rPr lang="en-US" smtClean="0"/>
              <a:t>‹#›</a:t>
            </a:fld>
            <a:endParaRPr lang="en-US"/>
          </a:p>
        </p:txBody>
      </p:sp>
    </p:spTree>
    <p:extLst>
      <p:ext uri="{BB962C8B-B14F-4D97-AF65-F5344CB8AC3E}">
        <p14:creationId xmlns:p14="http://schemas.microsoft.com/office/powerpoint/2010/main" val="70259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74F069-DA72-4DF7-A70C-4BEED7448B53}"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7B5DC-A5EC-4FFF-A5B4-8CF1AEC1EC6F}" type="slidenum">
              <a:rPr lang="en-US" smtClean="0"/>
              <a:t>‹#›</a:t>
            </a:fld>
            <a:endParaRPr lang="en-US"/>
          </a:p>
        </p:txBody>
      </p:sp>
    </p:spTree>
    <p:extLst>
      <p:ext uri="{BB962C8B-B14F-4D97-AF65-F5344CB8AC3E}">
        <p14:creationId xmlns:p14="http://schemas.microsoft.com/office/powerpoint/2010/main" val="3192609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74F069-DA72-4DF7-A70C-4BEED7448B53}"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7B5DC-A5EC-4FFF-A5B4-8CF1AEC1EC6F}" type="slidenum">
              <a:rPr lang="en-US" smtClean="0"/>
              <a:t>‹#›</a:t>
            </a:fld>
            <a:endParaRPr lang="en-US"/>
          </a:p>
        </p:txBody>
      </p:sp>
    </p:spTree>
    <p:extLst>
      <p:ext uri="{BB962C8B-B14F-4D97-AF65-F5344CB8AC3E}">
        <p14:creationId xmlns:p14="http://schemas.microsoft.com/office/powerpoint/2010/main" val="947583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74F069-DA72-4DF7-A70C-4BEED7448B53}"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7B5DC-A5EC-4FFF-A5B4-8CF1AEC1EC6F}" type="slidenum">
              <a:rPr lang="en-US" smtClean="0"/>
              <a:t>‹#›</a:t>
            </a:fld>
            <a:endParaRPr lang="en-US"/>
          </a:p>
        </p:txBody>
      </p:sp>
    </p:spTree>
    <p:extLst>
      <p:ext uri="{BB962C8B-B14F-4D97-AF65-F5344CB8AC3E}">
        <p14:creationId xmlns:p14="http://schemas.microsoft.com/office/powerpoint/2010/main" val="2640647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74F069-DA72-4DF7-A70C-4BEED7448B53}" type="datetimeFigureOut">
              <a:rPr lang="en-US" smtClean="0"/>
              <a:t>4/16/2015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27B5DC-A5EC-4FFF-A5B4-8CF1AEC1EC6F}" type="slidenum">
              <a:rPr lang="en-US" smtClean="0"/>
              <a:t>‹#›</a:t>
            </a:fld>
            <a:endParaRPr lang="en-US"/>
          </a:p>
        </p:txBody>
      </p:sp>
    </p:spTree>
    <p:extLst>
      <p:ext uri="{BB962C8B-B14F-4D97-AF65-F5344CB8AC3E}">
        <p14:creationId xmlns:p14="http://schemas.microsoft.com/office/powerpoint/2010/main" val="2191236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74F069-DA72-4DF7-A70C-4BEED7448B53}" type="datetimeFigureOut">
              <a:rPr lang="en-US" smtClean="0"/>
              <a:t>4/16/2015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27B5DC-A5EC-4FFF-A5B4-8CF1AEC1EC6F}" type="slidenum">
              <a:rPr lang="en-US" smtClean="0"/>
              <a:t>‹#›</a:t>
            </a:fld>
            <a:endParaRPr lang="en-US"/>
          </a:p>
        </p:txBody>
      </p:sp>
    </p:spTree>
    <p:extLst>
      <p:ext uri="{BB962C8B-B14F-4D97-AF65-F5344CB8AC3E}">
        <p14:creationId xmlns:p14="http://schemas.microsoft.com/office/powerpoint/2010/main" val="3217904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74F069-DA72-4DF7-A70C-4BEED7448B53}" type="datetimeFigureOut">
              <a:rPr lang="en-US" smtClean="0"/>
              <a:t>4/16/2015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27B5DC-A5EC-4FFF-A5B4-8CF1AEC1EC6F}" type="slidenum">
              <a:rPr lang="en-US" smtClean="0"/>
              <a:t>‹#›</a:t>
            </a:fld>
            <a:endParaRPr lang="en-US"/>
          </a:p>
        </p:txBody>
      </p:sp>
    </p:spTree>
    <p:extLst>
      <p:ext uri="{BB962C8B-B14F-4D97-AF65-F5344CB8AC3E}">
        <p14:creationId xmlns:p14="http://schemas.microsoft.com/office/powerpoint/2010/main" val="1943797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4F069-DA72-4DF7-A70C-4BEED7448B53}" type="datetimeFigureOut">
              <a:rPr lang="en-US" smtClean="0"/>
              <a:t>4/16/2015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27B5DC-A5EC-4FFF-A5B4-8CF1AEC1EC6F}" type="slidenum">
              <a:rPr lang="en-US" smtClean="0"/>
              <a:t>‹#›</a:t>
            </a:fld>
            <a:endParaRPr lang="en-US"/>
          </a:p>
        </p:txBody>
      </p:sp>
    </p:spTree>
    <p:extLst>
      <p:ext uri="{BB962C8B-B14F-4D97-AF65-F5344CB8AC3E}">
        <p14:creationId xmlns:p14="http://schemas.microsoft.com/office/powerpoint/2010/main" val="2924427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74F069-DA72-4DF7-A70C-4BEED7448B53}" type="datetimeFigureOut">
              <a:rPr lang="en-US" smtClean="0"/>
              <a:t>4/16/2015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27B5DC-A5EC-4FFF-A5B4-8CF1AEC1EC6F}" type="slidenum">
              <a:rPr lang="en-US" smtClean="0"/>
              <a:t>‹#›</a:t>
            </a:fld>
            <a:endParaRPr lang="en-US"/>
          </a:p>
        </p:txBody>
      </p:sp>
    </p:spTree>
    <p:extLst>
      <p:ext uri="{BB962C8B-B14F-4D97-AF65-F5344CB8AC3E}">
        <p14:creationId xmlns:p14="http://schemas.microsoft.com/office/powerpoint/2010/main" val="3234507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74F069-DA72-4DF7-A70C-4BEED7448B53}" type="datetimeFigureOut">
              <a:rPr lang="en-US" smtClean="0"/>
              <a:t>4/16/2015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27B5DC-A5EC-4FFF-A5B4-8CF1AEC1EC6F}" type="slidenum">
              <a:rPr lang="en-US" smtClean="0"/>
              <a:t>‹#›</a:t>
            </a:fld>
            <a:endParaRPr lang="en-US"/>
          </a:p>
        </p:txBody>
      </p:sp>
    </p:spTree>
    <p:extLst>
      <p:ext uri="{BB962C8B-B14F-4D97-AF65-F5344CB8AC3E}">
        <p14:creationId xmlns:p14="http://schemas.microsoft.com/office/powerpoint/2010/main" val="1940878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4F069-DA72-4DF7-A70C-4BEED7448B53}" type="datetimeFigureOut">
              <a:rPr lang="en-US" smtClean="0"/>
              <a:t>4/16/2015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27B5DC-A5EC-4FFF-A5B4-8CF1AEC1EC6F}" type="slidenum">
              <a:rPr lang="en-US" smtClean="0"/>
              <a:t>‹#›</a:t>
            </a:fld>
            <a:endParaRPr lang="en-US"/>
          </a:p>
        </p:txBody>
      </p:sp>
    </p:spTree>
    <p:extLst>
      <p:ext uri="{BB962C8B-B14F-4D97-AF65-F5344CB8AC3E}">
        <p14:creationId xmlns:p14="http://schemas.microsoft.com/office/powerpoint/2010/main" val="481561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wmf"/><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50.jpe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6.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5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1.wmv"/><Relationship Id="rId7" Type="http://schemas.openxmlformats.org/officeDocument/2006/relationships/image" Target="../media/image54.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video" Target="../media/media1.wmv"/></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2.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Rectangle 6"/>
          <p:cNvSpPr>
            <a:spLocks noChangeArrowheads="1"/>
          </p:cNvSpPr>
          <p:nvPr/>
        </p:nvSpPr>
        <p:spPr bwMode="auto">
          <a:xfrm>
            <a:off x="323528" y="4221088"/>
            <a:ext cx="8763322" cy="956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9pPr>
          </a:lstStyle>
          <a:p>
            <a:pPr eaLnBrk="1" hangingPunct="1"/>
            <a:r>
              <a:rPr lang="en-US" altLang="en-US" sz="2000" dirty="0">
                <a:solidFill>
                  <a:srgbClr val="000000"/>
                </a:solidFill>
                <a:latin typeface="Calibri" pitchFamily="32" charset="0"/>
              </a:rPr>
              <a:t>Jim </a:t>
            </a:r>
            <a:r>
              <a:rPr lang="en-US" altLang="en-US" sz="2000" dirty="0" smtClean="0">
                <a:solidFill>
                  <a:srgbClr val="000000"/>
                </a:solidFill>
                <a:latin typeface="Calibri" pitchFamily="32" charset="0"/>
              </a:rPr>
              <a:t>Smith		</a:t>
            </a:r>
          </a:p>
          <a:p>
            <a:pPr eaLnBrk="1" hangingPunct="1"/>
            <a:r>
              <a:rPr lang="en-US" altLang="en-US" dirty="0">
                <a:solidFill>
                  <a:srgbClr val="1F497D"/>
                </a:solidFill>
                <a:latin typeface="Calibri" pitchFamily="32" charset="0"/>
              </a:rPr>
              <a:t>NCAR Atmospheric Chemistry Observations &amp; Modeling (ACOM) </a:t>
            </a:r>
            <a:r>
              <a:rPr lang="en-US" altLang="en-US" dirty="0" smtClean="0">
                <a:solidFill>
                  <a:srgbClr val="1F497D"/>
                </a:solidFill>
                <a:latin typeface="Calibri" pitchFamily="32" charset="0"/>
              </a:rPr>
              <a:t>Laboratory</a:t>
            </a:r>
            <a:br>
              <a:rPr lang="en-US" altLang="en-US" dirty="0" smtClean="0">
                <a:solidFill>
                  <a:srgbClr val="1F497D"/>
                </a:solidFill>
                <a:latin typeface="Calibri" pitchFamily="32" charset="0"/>
              </a:rPr>
            </a:br>
            <a:r>
              <a:rPr lang="en-US" altLang="en-US" dirty="0" smtClean="0">
                <a:solidFill>
                  <a:srgbClr val="1F497D"/>
                </a:solidFill>
                <a:latin typeface="Calibri" pitchFamily="32" charset="0"/>
              </a:rPr>
              <a:t>Aerosol Physics Research Group, Univ. of Eastern Finland @ Kuopio</a:t>
            </a:r>
            <a:endParaRPr lang="en-US" altLang="en-US" sz="2400" dirty="0">
              <a:solidFill>
                <a:srgbClr val="000000"/>
              </a:solidFill>
              <a:latin typeface="Calibri" pitchFamily="32" charset="0"/>
            </a:endParaRPr>
          </a:p>
        </p:txBody>
      </p:sp>
      <p:sp>
        <p:nvSpPr>
          <p:cNvPr id="4102" name="Rectangle 5"/>
          <p:cNvSpPr>
            <a:spLocks noChangeArrowheads="1"/>
          </p:cNvSpPr>
          <p:nvPr/>
        </p:nvSpPr>
        <p:spPr bwMode="auto">
          <a:xfrm>
            <a:off x="323528" y="6020867"/>
            <a:ext cx="3605178"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9pPr>
          </a:lstStyle>
          <a:p>
            <a:pPr eaLnBrk="1" hangingPunct="1"/>
            <a:r>
              <a:rPr lang="en-US" altLang="en-US" dirty="0" smtClean="0">
                <a:solidFill>
                  <a:schemeClr val="accent1">
                    <a:lumMod val="50000"/>
                  </a:schemeClr>
                </a:solidFill>
                <a:latin typeface="Calibri" pitchFamily="32" charset="0"/>
              </a:rPr>
              <a:t>April 17, 2015</a:t>
            </a:r>
          </a:p>
          <a:p>
            <a:pPr eaLnBrk="1" hangingPunct="1"/>
            <a:r>
              <a:rPr lang="en-US" altLang="en-US" dirty="0">
                <a:solidFill>
                  <a:schemeClr val="accent1">
                    <a:lumMod val="50000"/>
                  </a:schemeClr>
                </a:solidFill>
                <a:latin typeface="Calibri" pitchFamily="32" charset="0"/>
              </a:rPr>
              <a:t>NCAR Networking and Discover Day</a:t>
            </a:r>
          </a:p>
        </p:txBody>
      </p:sp>
      <p:sp>
        <p:nvSpPr>
          <p:cNvPr id="4098" name="Text Box 1"/>
          <p:cNvSpPr txBox="1">
            <a:spLocks noChangeArrowheads="1"/>
          </p:cNvSpPr>
          <p:nvPr/>
        </p:nvSpPr>
        <p:spPr bwMode="auto">
          <a:xfrm>
            <a:off x="0" y="2708920"/>
            <a:ext cx="9180786" cy="1268760"/>
          </a:xfrm>
          <a:prstGeom prst="rect">
            <a:avLst/>
          </a:prstGeom>
          <a:solidFill>
            <a:srgbClr val="3C048E"/>
          </a:solidFill>
          <a:ln>
            <a:noFill/>
          </a:ln>
          <a:effectLst/>
          <a:extLst/>
        </p:spPr>
        <p:txBody>
          <a:bodyPr anchor="ctr"/>
          <a:lstStyle>
            <a:lvl1pPr marL="228600"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1pPr>
            <a:lvl2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2pPr>
            <a:lvl3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3pPr>
            <a:lvl4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4pPr>
            <a:lvl5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9pPr>
          </a:lstStyle>
          <a:p>
            <a:pPr eaLnBrk="1" hangingPunct="1"/>
            <a:r>
              <a:rPr lang="en-US" altLang="en-US" sz="2800" b="1" dirty="0">
                <a:solidFill>
                  <a:prstClr val="white"/>
                </a:solidFill>
                <a:latin typeface="Arial" panose="020B0604020202020204" pitchFamily="34" charset="0"/>
                <a:cs typeface="Arial" panose="020B0604020202020204" pitchFamily="34" charset="0"/>
              </a:rPr>
              <a:t>Unraveling the mysteries of </a:t>
            </a:r>
            <a:r>
              <a:rPr lang="en-US" altLang="en-US" sz="2800" b="1" dirty="0" smtClean="0">
                <a:solidFill>
                  <a:prstClr val="white"/>
                </a:solidFill>
                <a:latin typeface="Arial" panose="020B0604020202020204" pitchFamily="34" charset="0"/>
                <a:cs typeface="Arial" panose="020B0604020202020204" pitchFamily="34" charset="0"/>
              </a:rPr>
              <a:t/>
            </a:r>
            <a:br>
              <a:rPr lang="en-US" altLang="en-US" sz="2800" b="1" dirty="0" smtClean="0">
                <a:solidFill>
                  <a:prstClr val="white"/>
                </a:solidFill>
                <a:latin typeface="Arial" panose="020B0604020202020204" pitchFamily="34" charset="0"/>
                <a:cs typeface="Arial" panose="020B0604020202020204" pitchFamily="34" charset="0"/>
              </a:rPr>
            </a:br>
            <a:r>
              <a:rPr lang="en-US" altLang="en-US" sz="2800" b="1" dirty="0" smtClean="0">
                <a:solidFill>
                  <a:prstClr val="white"/>
                </a:solidFill>
                <a:latin typeface="Arial" panose="020B0604020202020204" pitchFamily="34" charset="0"/>
                <a:cs typeface="Arial" panose="020B0604020202020204" pitchFamily="34" charset="0"/>
              </a:rPr>
              <a:t>atmospheric nanoparticle formation</a:t>
            </a:r>
            <a:endParaRPr lang="en-US" altLang="en-US" sz="2800" b="1" dirty="0">
              <a:solidFill>
                <a:prstClr val="white"/>
              </a:solidFill>
              <a:latin typeface="Arial" panose="020B0604020202020204" pitchFamily="34" charset="0"/>
              <a:cs typeface="Arial" panose="020B0604020202020204" pitchFamily="34" charset="0"/>
            </a:endParaRPr>
          </a:p>
        </p:txBody>
      </p:sp>
      <p:pic>
        <p:nvPicPr>
          <p:cNvPr id="6" name="Picture 5" descr="ncar.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600700"/>
            <a:ext cx="3143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r="27138"/>
          <a:stretch>
            <a:fillRect/>
          </a:stretch>
        </p:blipFill>
        <p:spPr bwMode="auto">
          <a:xfrm>
            <a:off x="7123113" y="6220009"/>
            <a:ext cx="1625352" cy="44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8" name="Picture 7" descr="npf graphic.JPG"/>
          <p:cNvPicPr>
            <a:picLocks noChangeAspect="1"/>
          </p:cNvPicPr>
          <p:nvPr/>
        </p:nvPicPr>
        <p:blipFill>
          <a:blip r:embed="rId5">
            <a:extLst>
              <a:ext uri="{28A0092B-C50C-407E-A947-70E740481C1C}">
                <a14:useLocalDpi xmlns:a14="http://schemas.microsoft.com/office/drawing/2010/main" val="0"/>
              </a:ext>
            </a:extLst>
          </a:blip>
          <a:srcRect l="2722" t="34373" r="5807" b="13750"/>
          <a:stretch>
            <a:fillRect/>
          </a:stretch>
        </p:blipFill>
        <p:spPr bwMode="auto">
          <a:xfrm>
            <a:off x="-11340" y="0"/>
            <a:ext cx="919212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247523"/>
      </p:ext>
    </p:extLst>
  </p:cSld>
  <p:clrMapOvr>
    <a:masterClrMapping/>
  </p:clrMapOvr>
  <p:transition spd="med" advTm="12727"/>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descr="moving wire into posi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28838" y="1214438"/>
            <a:ext cx="754221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Grp="1" noChangeArrowheads="1"/>
          </p:cNvSpPr>
          <p:nvPr>
            <p:ph type="title"/>
          </p:nvPr>
        </p:nvSpPr>
        <p:spPr>
          <a:xfrm>
            <a:off x="0" y="0"/>
            <a:ext cx="9140825" cy="682625"/>
          </a:xfrm>
          <a:solidFill>
            <a:srgbClr val="0070C0"/>
          </a:solidFill>
        </p:spPr>
        <p:txBody>
          <a:bodyPr tIns="182880" bIns="182880">
            <a:normAutofit fontScale="90000"/>
          </a:bodyPr>
          <a:lstStyle/>
          <a:p>
            <a:pPr algn="l"/>
            <a:r>
              <a:rPr lang="en-US" altLang="en-US" sz="2400" smtClean="0">
                <a:solidFill>
                  <a:schemeClr val="bg1"/>
                </a:solidFill>
              </a:rPr>
              <a:t> TDCIMS electrostatic precipitator</a:t>
            </a:r>
          </a:p>
        </p:txBody>
      </p:sp>
      <p:sp>
        <p:nvSpPr>
          <p:cNvPr id="31748" name="Rectangle 4"/>
          <p:cNvSpPr>
            <a:spLocks noChangeArrowheads="1"/>
          </p:cNvSpPr>
          <p:nvPr/>
        </p:nvSpPr>
        <p:spPr bwMode="auto">
          <a:xfrm>
            <a:off x="4572000" y="754063"/>
            <a:ext cx="4572000" cy="78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164117" tIns="82058" rIns="164117" bIns="82058">
            <a:spAutoFit/>
          </a:bodyPr>
          <a:lstStyle>
            <a:lvl1pPr marL="342900" indent="-342900">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pPr indent="0"/>
            <a:r>
              <a:rPr lang="en-US" altLang="en-US" sz="2000" dirty="0">
                <a:solidFill>
                  <a:srgbClr val="FF0000"/>
                </a:solidFill>
              </a:rPr>
              <a:t>collection complete</a:t>
            </a:r>
            <a:r>
              <a:rPr lang="en-US" altLang="en-US" sz="2000" dirty="0">
                <a:solidFill>
                  <a:schemeClr val="tx1"/>
                </a:solidFill>
              </a:rPr>
              <a:t/>
            </a:r>
            <a:br>
              <a:rPr lang="en-US" altLang="en-US" sz="2000" dirty="0">
                <a:solidFill>
                  <a:schemeClr val="tx1"/>
                </a:solidFill>
              </a:rPr>
            </a:br>
            <a:r>
              <a:rPr lang="en-US" altLang="en-US" sz="2000" dirty="0">
                <a:solidFill>
                  <a:schemeClr val="tx1"/>
                </a:solidFill>
              </a:rPr>
              <a:t>filament moved into ion source</a:t>
            </a:r>
          </a:p>
        </p:txBody>
      </p:sp>
      <p:sp>
        <p:nvSpPr>
          <p:cNvPr id="31749" name="Text Box 6"/>
          <p:cNvSpPr txBox="1">
            <a:spLocks noChangeArrowheads="1"/>
          </p:cNvSpPr>
          <p:nvPr/>
        </p:nvSpPr>
        <p:spPr bwMode="auto">
          <a:xfrm>
            <a:off x="533400" y="1143000"/>
            <a:ext cx="3429000" cy="3776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pPr algn="l">
              <a:lnSpc>
                <a:spcPct val="100000"/>
              </a:lnSpc>
            </a:pPr>
            <a:r>
              <a:rPr lang="en-US" altLang="en-US" sz="2000" dirty="0">
                <a:solidFill>
                  <a:schemeClr val="tx1"/>
                </a:solidFill>
              </a:rPr>
              <a:t>Charged particles are attracted to the filament by the electric field.</a:t>
            </a:r>
          </a:p>
          <a:p>
            <a:pPr algn="l">
              <a:lnSpc>
                <a:spcPct val="100000"/>
              </a:lnSpc>
            </a:pPr>
            <a:endParaRPr lang="en-US" altLang="en-US" sz="2000" dirty="0">
              <a:solidFill>
                <a:schemeClr val="tx1"/>
              </a:solidFill>
            </a:endParaRPr>
          </a:p>
          <a:p>
            <a:pPr algn="l">
              <a:lnSpc>
                <a:spcPct val="100000"/>
              </a:lnSpc>
            </a:pPr>
            <a:r>
              <a:rPr lang="en-US" altLang="en-US" sz="2000" dirty="0">
                <a:solidFill>
                  <a:schemeClr val="tx1"/>
                </a:solidFill>
              </a:rPr>
              <a:t>Collection is done at </a:t>
            </a:r>
            <a:r>
              <a:rPr lang="en-US" altLang="en-US" sz="2000" dirty="0" smtClean="0">
                <a:solidFill>
                  <a:schemeClr val="tx1"/>
                </a:solidFill>
              </a:rPr>
              <a:t>room temperature and pressure for ~30 min </a:t>
            </a:r>
            <a:r>
              <a:rPr lang="en-US" altLang="en-US" sz="2000" dirty="0">
                <a:solidFill>
                  <a:schemeClr val="tx1"/>
                </a:solidFill>
              </a:rPr>
              <a:t>in order to collect </a:t>
            </a:r>
            <a:r>
              <a:rPr lang="en-US" altLang="en-US" sz="2000" dirty="0" smtClean="0">
                <a:solidFill>
                  <a:schemeClr val="tx1"/>
                </a:solidFill>
              </a:rPr>
              <a:t>~100 </a:t>
            </a:r>
            <a:r>
              <a:rPr lang="en-US" altLang="en-US" sz="2000" dirty="0" err="1">
                <a:solidFill>
                  <a:schemeClr val="tx1"/>
                </a:solidFill>
              </a:rPr>
              <a:t>pg</a:t>
            </a:r>
            <a:r>
              <a:rPr lang="en-US" altLang="en-US" sz="2000" dirty="0">
                <a:solidFill>
                  <a:schemeClr val="tx1"/>
                </a:solidFill>
              </a:rPr>
              <a:t> sample.</a:t>
            </a:r>
          </a:p>
          <a:p>
            <a:pPr algn="l">
              <a:lnSpc>
                <a:spcPct val="100000"/>
              </a:lnSpc>
            </a:pPr>
            <a:endParaRPr lang="en-US" altLang="en-US" sz="2000" dirty="0">
              <a:solidFill>
                <a:schemeClr val="tx1"/>
              </a:solidFill>
            </a:endParaRPr>
          </a:p>
          <a:p>
            <a:pPr algn="l">
              <a:lnSpc>
                <a:spcPct val="100000"/>
              </a:lnSpc>
            </a:pPr>
            <a:r>
              <a:rPr lang="en-US" altLang="en-US" sz="2000" dirty="0">
                <a:solidFill>
                  <a:schemeClr val="tx1"/>
                </a:solidFill>
              </a:rPr>
              <a:t>Concentration of particles exiting precipitator noted for estimating collected fraction.</a:t>
            </a:r>
            <a:endParaRPr lang="en-US" altLang="en-US" sz="2000" b="1" dirty="0">
              <a:solidFill>
                <a:schemeClr val="tx1"/>
              </a:solidFill>
            </a:endParaRPr>
          </a:p>
        </p:txBody>
      </p:sp>
      <p:sp>
        <p:nvSpPr>
          <p:cNvPr id="6" name="Text Box 10"/>
          <p:cNvSpPr txBox="1">
            <a:spLocks noChangeArrowheads="1"/>
          </p:cNvSpPr>
          <p:nvPr/>
        </p:nvSpPr>
        <p:spPr bwMode="auto">
          <a:xfrm>
            <a:off x="6647472" y="6477000"/>
            <a:ext cx="2420327" cy="327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defTabSz="820738">
              <a:defRPr sz="3200">
                <a:solidFill>
                  <a:srgbClr val="A50021"/>
                </a:solidFill>
                <a:latin typeface="Arial" pitchFamily="34" charset="0"/>
              </a:defRPr>
            </a:lvl1pPr>
            <a:lvl2pPr marL="742950" indent="-285750" defTabSz="820738">
              <a:defRPr sz="3200">
                <a:solidFill>
                  <a:srgbClr val="A50021"/>
                </a:solidFill>
                <a:latin typeface="Arial" pitchFamily="34" charset="0"/>
              </a:defRPr>
            </a:lvl2pPr>
            <a:lvl3pPr marL="1143000" indent="-228600" defTabSz="820738">
              <a:defRPr sz="3200">
                <a:solidFill>
                  <a:srgbClr val="A50021"/>
                </a:solidFill>
                <a:latin typeface="Arial" pitchFamily="34" charset="0"/>
              </a:defRPr>
            </a:lvl3pPr>
            <a:lvl4pPr marL="1600200" indent="-228600" defTabSz="820738">
              <a:defRPr sz="3200">
                <a:solidFill>
                  <a:srgbClr val="A50021"/>
                </a:solidFill>
                <a:latin typeface="Arial" pitchFamily="34" charset="0"/>
              </a:defRPr>
            </a:lvl4pPr>
            <a:lvl5pPr marL="2057400" indent="-228600" defTabSz="820738">
              <a:defRPr sz="3200">
                <a:solidFill>
                  <a:srgbClr val="A50021"/>
                </a:solidFill>
                <a:latin typeface="Arial" pitchFamily="34" charset="0"/>
              </a:defRPr>
            </a:lvl5pPr>
            <a:lvl6pPr marL="25146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9pPr>
          </a:lstStyle>
          <a:p>
            <a:pPr algn="r" eaLnBrk="1" hangingPunct="1">
              <a:lnSpc>
                <a:spcPct val="100000"/>
              </a:lnSpc>
              <a:spcBef>
                <a:spcPct val="0"/>
              </a:spcBef>
            </a:pPr>
            <a:r>
              <a:rPr lang="en-US" sz="1600" dirty="0" smtClean="0">
                <a:solidFill>
                  <a:srgbClr val="C00000"/>
                </a:solidFill>
              </a:rPr>
              <a:t>Smith </a:t>
            </a:r>
            <a:r>
              <a:rPr lang="en-US" sz="1600" dirty="0">
                <a:solidFill>
                  <a:srgbClr val="C00000"/>
                </a:solidFill>
              </a:rPr>
              <a:t>et al., </a:t>
            </a:r>
            <a:r>
              <a:rPr lang="en-US" sz="1600" dirty="0" smtClean="0">
                <a:solidFill>
                  <a:srgbClr val="C00000"/>
                </a:solidFill>
              </a:rPr>
              <a:t>2004</a:t>
            </a:r>
            <a:endParaRPr lang="en-US" sz="1600" dirty="0">
              <a:solidFill>
                <a:srgbClr val="C00000"/>
              </a:solidFill>
            </a:endParaRPr>
          </a:p>
        </p:txBody>
      </p:sp>
    </p:spTree>
    <p:extLst>
      <p:ext uri="{BB962C8B-B14F-4D97-AF65-F5344CB8AC3E}">
        <p14:creationId xmlns:p14="http://schemas.microsoft.com/office/powerpoint/2010/main" val="983759717"/>
      </p:ext>
    </p:extLst>
  </p:cSld>
  <p:clrMapOvr>
    <a:masterClrMapping/>
  </p:clrMapOvr>
  <mc:AlternateContent xmlns:mc="http://schemas.openxmlformats.org/markup-compatibility/2006" xmlns:p14="http://schemas.microsoft.com/office/powerpoint/2010/main">
    <mc:Choice Requires="p14">
      <p:transition spd="slow" p14:dur="2000" advTm="9346"/>
    </mc:Choice>
    <mc:Fallback xmlns="">
      <p:transition spd="slow" advTm="934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ionsourc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981200"/>
            <a:ext cx="628015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title"/>
          </p:nvPr>
        </p:nvSpPr>
        <p:spPr>
          <a:xfrm>
            <a:off x="0" y="0"/>
            <a:ext cx="9140825" cy="730250"/>
          </a:xfrm>
          <a:solidFill>
            <a:srgbClr val="0070C0"/>
          </a:solidFill>
        </p:spPr>
        <p:txBody>
          <a:bodyPr tIns="182880" bIns="182880">
            <a:normAutofit fontScale="90000"/>
          </a:bodyPr>
          <a:lstStyle/>
          <a:p>
            <a:pPr algn="l"/>
            <a:r>
              <a:rPr lang="en-US" altLang="en-US" sz="2400" dirty="0" smtClean="0">
                <a:solidFill>
                  <a:schemeClr val="bg1"/>
                </a:solidFill>
              </a:rPr>
              <a:t> TDCIMS ion source</a:t>
            </a:r>
          </a:p>
        </p:txBody>
      </p:sp>
      <p:sp>
        <p:nvSpPr>
          <p:cNvPr id="32772" name="Rectangle 4"/>
          <p:cNvSpPr>
            <a:spLocks noChangeArrowheads="1"/>
          </p:cNvSpPr>
          <p:nvPr/>
        </p:nvSpPr>
        <p:spPr bwMode="auto">
          <a:xfrm>
            <a:off x="4332288" y="974725"/>
            <a:ext cx="45720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164117" tIns="82058" rIns="164117" bIns="82058">
            <a:spAutoFit/>
          </a:bodyPr>
          <a:lstStyle>
            <a:lvl1pPr marL="342900" indent="-342900">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r>
              <a:rPr lang="en-US" altLang="en-US" sz="2000">
                <a:solidFill>
                  <a:srgbClr val="FF0000"/>
                </a:solidFill>
              </a:rPr>
              <a:t>Close-up of ion source</a:t>
            </a:r>
            <a:r>
              <a:rPr lang="en-US" altLang="en-US" sz="2000">
                <a:solidFill>
                  <a:schemeClr val="tx1"/>
                </a:solidFill>
              </a:rPr>
              <a:t> during</a:t>
            </a:r>
            <a:br>
              <a:rPr lang="en-US" altLang="en-US" sz="2000">
                <a:solidFill>
                  <a:schemeClr val="tx1"/>
                </a:solidFill>
              </a:rPr>
            </a:br>
            <a:r>
              <a:rPr lang="en-US" altLang="en-US" sz="2000">
                <a:solidFill>
                  <a:schemeClr val="tx1"/>
                </a:solidFill>
              </a:rPr>
              <a:t>sample desorption</a:t>
            </a:r>
          </a:p>
        </p:txBody>
      </p:sp>
      <p:sp>
        <p:nvSpPr>
          <p:cNvPr id="32773" name="Rectangle 12"/>
          <p:cNvSpPr>
            <a:spLocks noChangeArrowheads="1"/>
          </p:cNvSpPr>
          <p:nvPr/>
        </p:nvSpPr>
        <p:spPr bwMode="auto">
          <a:xfrm>
            <a:off x="304800" y="1219200"/>
            <a:ext cx="3484563"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lvl1pPr marL="342900" indent="-342900">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pPr algn="l">
              <a:buFontTx/>
              <a:buChar char="•"/>
            </a:pPr>
            <a:r>
              <a:rPr lang="en-US" altLang="en-US" sz="1800" dirty="0" smtClean="0">
                <a:solidFill>
                  <a:schemeClr val="tx1"/>
                </a:solidFill>
              </a:rPr>
              <a:t>Filament temperature </a:t>
            </a:r>
            <a:r>
              <a:rPr lang="en-US" altLang="en-US" sz="1800" dirty="0">
                <a:solidFill>
                  <a:schemeClr val="tx1"/>
                </a:solidFill>
              </a:rPr>
              <a:t>ramped </a:t>
            </a:r>
            <a:r>
              <a:rPr lang="en-US" altLang="en-US" sz="1800" dirty="0" smtClean="0">
                <a:solidFill>
                  <a:schemeClr val="tx1"/>
                </a:solidFill>
              </a:rPr>
              <a:t>to </a:t>
            </a:r>
            <a:r>
              <a:rPr lang="en-US" altLang="en-US" sz="1800" dirty="0">
                <a:solidFill>
                  <a:schemeClr val="tx1"/>
                </a:solidFill>
              </a:rPr>
              <a:t>~550 </a:t>
            </a:r>
            <a:r>
              <a:rPr lang="en-US" altLang="en-US" sz="1800" dirty="0">
                <a:solidFill>
                  <a:schemeClr val="tx1"/>
                </a:solidFill>
                <a:cs typeface="Times New Roman" pitchFamily="18" charset="0"/>
              </a:rPr>
              <a:t>°</a:t>
            </a:r>
            <a:r>
              <a:rPr lang="en-US" altLang="en-US" sz="1800" dirty="0">
                <a:solidFill>
                  <a:schemeClr val="tx1"/>
                </a:solidFill>
              </a:rPr>
              <a:t>C to </a:t>
            </a:r>
            <a:r>
              <a:rPr lang="en-US" altLang="en-US" sz="1800" dirty="0" smtClean="0">
                <a:solidFill>
                  <a:schemeClr val="tx1"/>
                </a:solidFill>
              </a:rPr>
              <a:t/>
            </a:r>
            <a:br>
              <a:rPr lang="en-US" altLang="en-US" sz="1800" dirty="0" smtClean="0">
                <a:solidFill>
                  <a:schemeClr val="tx1"/>
                </a:solidFill>
              </a:rPr>
            </a:br>
            <a:r>
              <a:rPr lang="en-US" altLang="en-US" sz="1800" dirty="0" smtClean="0">
                <a:solidFill>
                  <a:schemeClr val="tx1"/>
                </a:solidFill>
              </a:rPr>
              <a:t>desorb sample.</a:t>
            </a:r>
            <a:r>
              <a:rPr lang="en-US" altLang="en-US" sz="1800" dirty="0">
                <a:solidFill>
                  <a:schemeClr val="tx1"/>
                </a:solidFill>
              </a:rPr>
              <a:t/>
            </a:r>
            <a:br>
              <a:rPr lang="en-US" altLang="en-US" sz="1800" dirty="0">
                <a:solidFill>
                  <a:schemeClr val="tx1"/>
                </a:solidFill>
              </a:rPr>
            </a:br>
            <a:endParaRPr lang="en-US" altLang="en-US" sz="1800" dirty="0">
              <a:solidFill>
                <a:schemeClr val="tx1"/>
              </a:solidFill>
            </a:endParaRPr>
          </a:p>
          <a:p>
            <a:pPr>
              <a:buFontTx/>
              <a:buChar char="•"/>
            </a:pPr>
            <a:r>
              <a:rPr lang="en-US" altLang="en-US" sz="1800" dirty="0">
                <a:solidFill>
                  <a:schemeClr val="tx1"/>
                </a:solidFill>
              </a:rPr>
              <a:t>Reagent ions are created by</a:t>
            </a:r>
            <a:r>
              <a:rPr lang="en-US" altLang="en-US" sz="2000" dirty="0">
                <a:solidFill>
                  <a:schemeClr val="tx1"/>
                </a:solidFill>
              </a:rPr>
              <a:t> </a:t>
            </a:r>
            <a:r>
              <a:rPr lang="en-US" altLang="en-US" sz="2000" dirty="0">
                <a:solidFill>
                  <a:schemeClr val="tx1"/>
                </a:solidFill>
                <a:latin typeface="Symbol" pitchFamily="18" charset="2"/>
              </a:rPr>
              <a:t>a</a:t>
            </a:r>
            <a:r>
              <a:rPr lang="en-US" altLang="en-US" sz="2000" dirty="0">
                <a:solidFill>
                  <a:schemeClr val="tx1"/>
                </a:solidFill>
              </a:rPr>
              <a:t> </a:t>
            </a:r>
            <a:r>
              <a:rPr lang="en-US" altLang="en-US" sz="1800" dirty="0">
                <a:solidFill>
                  <a:schemeClr val="tx1"/>
                </a:solidFill>
              </a:rPr>
              <a:t>particles emitted from the radioactive source, generating mostly </a:t>
            </a:r>
            <a:r>
              <a:rPr lang="en-US" altLang="en-US" sz="1800" dirty="0">
                <a:solidFill>
                  <a:schemeClr val="tx1"/>
                </a:solidFill>
                <a:cs typeface="Times New Roman" pitchFamily="18" charset="0"/>
              </a:rPr>
              <a:t>H</a:t>
            </a:r>
            <a:r>
              <a:rPr lang="en-US" altLang="en-US" sz="1800" baseline="-30000" dirty="0">
                <a:solidFill>
                  <a:schemeClr val="tx1"/>
                </a:solidFill>
                <a:cs typeface="Times New Roman" pitchFamily="18" charset="0"/>
              </a:rPr>
              <a:t>3</a:t>
            </a:r>
            <a:r>
              <a:rPr lang="en-US" altLang="en-US" sz="1800" dirty="0">
                <a:solidFill>
                  <a:schemeClr val="tx1"/>
                </a:solidFill>
                <a:cs typeface="Times New Roman" pitchFamily="18" charset="0"/>
              </a:rPr>
              <a:t>O</a:t>
            </a:r>
            <a:r>
              <a:rPr lang="en-US" altLang="en-US" sz="1800" baseline="30000" dirty="0">
                <a:solidFill>
                  <a:schemeClr val="tx1"/>
                </a:solidFill>
                <a:cs typeface="Times New Roman" pitchFamily="18" charset="0"/>
              </a:rPr>
              <a:t>+</a:t>
            </a:r>
            <a:r>
              <a:rPr lang="en-US" altLang="en-US" sz="1800" dirty="0">
                <a:solidFill>
                  <a:schemeClr val="tx1"/>
                </a:solidFill>
                <a:cs typeface="Times New Roman" pitchFamily="18" charset="0"/>
              </a:rPr>
              <a:t> and O</a:t>
            </a:r>
            <a:r>
              <a:rPr lang="en-US" altLang="en-US" sz="1800" baseline="-30000" dirty="0">
                <a:solidFill>
                  <a:schemeClr val="tx1"/>
                </a:solidFill>
                <a:cs typeface="Times New Roman" pitchFamily="18" charset="0"/>
              </a:rPr>
              <a:t>2</a:t>
            </a:r>
            <a:r>
              <a:rPr lang="en-US" altLang="en-US" sz="1800" baseline="30000" dirty="0">
                <a:solidFill>
                  <a:schemeClr val="tx1"/>
                </a:solidFill>
                <a:cs typeface="Times New Roman" pitchFamily="18" charset="0"/>
              </a:rPr>
              <a:t>-</a:t>
            </a:r>
            <a:r>
              <a:rPr lang="en-US" altLang="en-US" sz="1800" dirty="0">
                <a:solidFill>
                  <a:schemeClr val="tx1"/>
                </a:solidFill>
                <a:cs typeface="Times New Roman" pitchFamily="18" charset="0"/>
              </a:rPr>
              <a:t> (and clusters with water).</a:t>
            </a:r>
            <a:endParaRPr lang="en-US" altLang="en-US" sz="1800" dirty="0">
              <a:solidFill>
                <a:schemeClr val="tx1"/>
              </a:solidFill>
            </a:endParaRPr>
          </a:p>
          <a:p>
            <a:pPr algn="l">
              <a:buFontTx/>
              <a:buChar char="•"/>
            </a:pPr>
            <a:endParaRPr lang="en-US" altLang="en-US" sz="1800" dirty="0" smtClean="0">
              <a:solidFill>
                <a:schemeClr val="tx1"/>
              </a:solidFill>
            </a:endParaRPr>
          </a:p>
          <a:p>
            <a:pPr algn="l">
              <a:buFontTx/>
              <a:buChar char="•"/>
            </a:pPr>
            <a:r>
              <a:rPr lang="en-US" altLang="en-US" sz="1800" dirty="0" smtClean="0">
                <a:solidFill>
                  <a:schemeClr val="tx1"/>
                </a:solidFill>
              </a:rPr>
              <a:t>Evaporated compounds </a:t>
            </a:r>
            <a:r>
              <a:rPr lang="en-US" altLang="en-US" sz="1800" dirty="0">
                <a:solidFill>
                  <a:schemeClr val="tx1"/>
                </a:solidFill>
              </a:rPr>
              <a:t>are ionized using </a:t>
            </a:r>
            <a:r>
              <a:rPr lang="en-US" altLang="en-US" sz="1800" dirty="0" smtClean="0">
                <a:solidFill>
                  <a:schemeClr val="tx1"/>
                </a:solidFill>
              </a:rPr>
              <a:t>chemical ionization with reagent ions,</a:t>
            </a:r>
            <a:r>
              <a:rPr lang="en-US" altLang="en-US" sz="2000" dirty="0" smtClean="0">
                <a:solidFill>
                  <a:schemeClr val="tx1"/>
                </a:solidFill>
              </a:rPr>
              <a:t> </a:t>
            </a:r>
            <a:r>
              <a:rPr lang="en-US" altLang="en-US" sz="2000" dirty="0">
                <a:solidFill>
                  <a:schemeClr val="tx1"/>
                </a:solidFill>
              </a:rPr>
              <a:t/>
            </a:r>
            <a:br>
              <a:rPr lang="en-US" altLang="en-US" sz="2000" dirty="0">
                <a:solidFill>
                  <a:schemeClr val="tx1"/>
                </a:solidFill>
              </a:rPr>
            </a:br>
            <a:r>
              <a:rPr lang="en-US" altLang="en-US" sz="2000" dirty="0">
                <a:solidFill>
                  <a:schemeClr val="tx1"/>
                </a:solidFill>
              </a:rPr>
              <a:t>e.g.: (H</a:t>
            </a:r>
            <a:r>
              <a:rPr lang="en-US" altLang="en-US" sz="2000" baseline="-25000" dirty="0">
                <a:solidFill>
                  <a:schemeClr val="tx1"/>
                </a:solidFill>
              </a:rPr>
              <a:t>2</a:t>
            </a:r>
            <a:r>
              <a:rPr lang="en-US" altLang="en-US" sz="2000" dirty="0">
                <a:solidFill>
                  <a:schemeClr val="tx1"/>
                </a:solidFill>
              </a:rPr>
              <a:t>O )</a:t>
            </a:r>
            <a:r>
              <a:rPr lang="en-US" altLang="en-US" sz="2000" baseline="-25000" dirty="0">
                <a:solidFill>
                  <a:schemeClr val="tx1"/>
                </a:solidFill>
              </a:rPr>
              <a:t>n</a:t>
            </a:r>
            <a:r>
              <a:rPr lang="en-US" altLang="en-US" sz="2000" dirty="0">
                <a:solidFill>
                  <a:schemeClr val="tx1"/>
                </a:solidFill>
              </a:rPr>
              <a:t>H</a:t>
            </a:r>
            <a:r>
              <a:rPr lang="en-US" altLang="en-US" sz="2000" baseline="-25000" dirty="0">
                <a:solidFill>
                  <a:schemeClr val="tx1"/>
                </a:solidFill>
              </a:rPr>
              <a:t>3</a:t>
            </a:r>
            <a:r>
              <a:rPr lang="en-US" altLang="en-US" sz="2000" dirty="0">
                <a:solidFill>
                  <a:schemeClr val="tx1"/>
                </a:solidFill>
              </a:rPr>
              <a:t>O</a:t>
            </a:r>
            <a:r>
              <a:rPr lang="en-US" altLang="en-US" sz="2000" baseline="30000" dirty="0">
                <a:solidFill>
                  <a:schemeClr val="tx1"/>
                </a:solidFill>
              </a:rPr>
              <a:t>+</a:t>
            </a:r>
            <a:r>
              <a:rPr lang="en-US" altLang="en-US" sz="2000" dirty="0">
                <a:solidFill>
                  <a:schemeClr val="tx1"/>
                </a:solidFill>
              </a:rPr>
              <a:t> + NH</a:t>
            </a:r>
            <a:r>
              <a:rPr lang="en-US" altLang="en-US" sz="2000" baseline="-25000" dirty="0">
                <a:solidFill>
                  <a:schemeClr val="tx1"/>
                </a:solidFill>
              </a:rPr>
              <a:t>3</a:t>
            </a:r>
            <a:r>
              <a:rPr lang="en-US" altLang="en-US" sz="2000" dirty="0">
                <a:solidFill>
                  <a:schemeClr val="tx1"/>
                </a:solidFill>
              </a:rPr>
              <a:t> </a:t>
            </a:r>
            <a:r>
              <a:rPr lang="en-US" altLang="en-US" sz="2000" dirty="0">
                <a:solidFill>
                  <a:schemeClr val="tx1"/>
                </a:solidFill>
                <a:sym typeface="Symbol" pitchFamily="18" charset="2"/>
              </a:rPr>
              <a:t></a:t>
            </a:r>
            <a:r>
              <a:rPr lang="en-US" altLang="en-US" sz="2000" dirty="0">
                <a:solidFill>
                  <a:schemeClr val="tx1"/>
                </a:solidFill>
              </a:rPr>
              <a:t> (H</a:t>
            </a:r>
            <a:r>
              <a:rPr lang="en-US" altLang="en-US" sz="2000" baseline="-25000" dirty="0">
                <a:solidFill>
                  <a:schemeClr val="tx1"/>
                </a:solidFill>
              </a:rPr>
              <a:t>2</a:t>
            </a:r>
            <a:r>
              <a:rPr lang="en-US" altLang="en-US" sz="2000" dirty="0">
                <a:solidFill>
                  <a:schemeClr val="tx1"/>
                </a:solidFill>
              </a:rPr>
              <a:t>O )</a:t>
            </a:r>
            <a:r>
              <a:rPr lang="en-US" altLang="en-US" sz="2000" baseline="-25000" dirty="0">
                <a:solidFill>
                  <a:schemeClr val="tx1"/>
                </a:solidFill>
              </a:rPr>
              <a:t>m</a:t>
            </a:r>
            <a:r>
              <a:rPr lang="en-US" altLang="en-US" sz="2000" dirty="0">
                <a:solidFill>
                  <a:schemeClr val="tx1"/>
                </a:solidFill>
              </a:rPr>
              <a:t>NH</a:t>
            </a:r>
            <a:r>
              <a:rPr lang="en-US" altLang="en-US" sz="2000" baseline="-25000" dirty="0">
                <a:solidFill>
                  <a:schemeClr val="tx1"/>
                </a:solidFill>
              </a:rPr>
              <a:t>4</a:t>
            </a:r>
            <a:r>
              <a:rPr lang="en-US" altLang="en-US" sz="2000" baseline="30000" dirty="0">
                <a:solidFill>
                  <a:schemeClr val="tx1"/>
                </a:solidFill>
              </a:rPr>
              <a:t>+</a:t>
            </a:r>
            <a:r>
              <a:rPr lang="en-US" altLang="en-US" sz="2000" dirty="0">
                <a:solidFill>
                  <a:schemeClr val="tx1"/>
                </a:solidFill>
                <a:sym typeface="Symbol" pitchFamily="18" charset="2"/>
              </a:rPr>
              <a:t> + (</a:t>
            </a:r>
            <a:r>
              <a:rPr lang="en-US" altLang="en-US" sz="2000" dirty="0">
                <a:solidFill>
                  <a:schemeClr val="tx1"/>
                </a:solidFill>
              </a:rPr>
              <a:t>H</a:t>
            </a:r>
            <a:r>
              <a:rPr lang="en-US" altLang="en-US" sz="2000" baseline="-25000" dirty="0">
                <a:solidFill>
                  <a:schemeClr val="tx1"/>
                </a:solidFill>
              </a:rPr>
              <a:t>2</a:t>
            </a:r>
            <a:r>
              <a:rPr lang="en-US" altLang="en-US" sz="2000" dirty="0">
                <a:solidFill>
                  <a:schemeClr val="tx1"/>
                </a:solidFill>
              </a:rPr>
              <a:t>O)</a:t>
            </a:r>
            <a:r>
              <a:rPr lang="en-US" altLang="en-US" sz="2000" baseline="-25000" dirty="0">
                <a:solidFill>
                  <a:schemeClr val="tx1"/>
                </a:solidFill>
              </a:rPr>
              <a:t>n-m</a:t>
            </a:r>
            <a:br>
              <a:rPr lang="en-US" altLang="en-US" sz="2000" baseline="-25000" dirty="0">
                <a:solidFill>
                  <a:schemeClr val="tx1"/>
                </a:solidFill>
              </a:rPr>
            </a:br>
            <a:endParaRPr lang="en-US" altLang="en-US" sz="2000" baseline="-25000" dirty="0">
              <a:solidFill>
                <a:schemeClr val="tx1"/>
              </a:solidFill>
            </a:endParaRPr>
          </a:p>
          <a:p>
            <a:pPr algn="l">
              <a:buFontTx/>
              <a:buChar char="•"/>
            </a:pPr>
            <a:r>
              <a:rPr lang="en-US" altLang="en-US" sz="1800" dirty="0" smtClean="0">
                <a:solidFill>
                  <a:schemeClr val="tx1"/>
                </a:solidFill>
              </a:rPr>
              <a:t>Ions are injected </a:t>
            </a:r>
            <a:r>
              <a:rPr lang="en-US" altLang="en-US" sz="1800" dirty="0">
                <a:solidFill>
                  <a:schemeClr val="tx1"/>
                </a:solidFill>
              </a:rPr>
              <a:t>into </a:t>
            </a:r>
            <a:r>
              <a:rPr lang="en-US" altLang="en-US" sz="1800" dirty="0" smtClean="0">
                <a:solidFill>
                  <a:schemeClr val="tx1"/>
                </a:solidFill>
              </a:rPr>
              <a:t>a mass </a:t>
            </a:r>
            <a:r>
              <a:rPr lang="en-US" altLang="en-US" sz="1800" dirty="0">
                <a:solidFill>
                  <a:schemeClr val="tx1"/>
                </a:solidFill>
              </a:rPr>
              <a:t>spectrometer for analysis</a:t>
            </a:r>
          </a:p>
        </p:txBody>
      </p:sp>
      <p:grpSp>
        <p:nvGrpSpPr>
          <p:cNvPr id="2" name="Group 22"/>
          <p:cNvGrpSpPr>
            <a:grpSpLocks/>
          </p:cNvGrpSpPr>
          <p:nvPr/>
        </p:nvGrpSpPr>
        <p:grpSpPr bwMode="auto">
          <a:xfrm>
            <a:off x="3429000" y="1752600"/>
            <a:ext cx="5638801" cy="4043363"/>
            <a:chOff x="2160" y="1104"/>
            <a:chExt cx="3552" cy="2547"/>
          </a:xfrm>
        </p:grpSpPr>
        <p:sp>
          <p:nvSpPr>
            <p:cNvPr id="32775" name="Line 19"/>
            <p:cNvSpPr>
              <a:spLocks noChangeShapeType="1"/>
            </p:cNvSpPr>
            <p:nvPr/>
          </p:nvSpPr>
          <p:spPr bwMode="auto">
            <a:xfrm flipV="1">
              <a:off x="3041" y="3072"/>
              <a:ext cx="684" cy="33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164117" tIns="82058" rIns="164117" bIns="82058"/>
            <a:lstStyle/>
            <a:p>
              <a:endParaRPr lang="en-US"/>
            </a:p>
          </p:txBody>
        </p:sp>
        <p:grpSp>
          <p:nvGrpSpPr>
            <p:cNvPr id="32776" name="Group 21"/>
            <p:cNvGrpSpPr>
              <a:grpSpLocks/>
            </p:cNvGrpSpPr>
            <p:nvPr/>
          </p:nvGrpSpPr>
          <p:grpSpPr bwMode="auto">
            <a:xfrm>
              <a:off x="2160" y="1104"/>
              <a:ext cx="3552" cy="2547"/>
              <a:chOff x="2160" y="1104"/>
              <a:chExt cx="3552" cy="2547"/>
            </a:xfrm>
          </p:grpSpPr>
          <p:sp>
            <p:nvSpPr>
              <p:cNvPr id="32777" name="Text Box 8"/>
              <p:cNvSpPr txBox="1">
                <a:spLocks noChangeArrowheads="1"/>
              </p:cNvSpPr>
              <p:nvPr/>
            </p:nvSpPr>
            <p:spPr bwMode="auto">
              <a:xfrm>
                <a:off x="2160" y="1104"/>
                <a:ext cx="1776" cy="450"/>
              </a:xfrm>
              <a:prstGeom prst="rect">
                <a:avLst/>
              </a:prstGeom>
              <a:solidFill>
                <a:schemeClr val="bg1"/>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4117" tIns="82058" rIns="164117" bIns="82058">
                <a:spAutoFit/>
              </a:bodyPr>
              <a:lstStyle>
                <a:lvl1pPr marL="342900" indent="-342900">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r>
                  <a:rPr lang="en-US" altLang="en-US" sz="2000">
                    <a:solidFill>
                      <a:schemeClr val="tx1"/>
                    </a:solidFill>
                  </a:rPr>
                  <a:t>pinhole to vacuum chamber</a:t>
                </a:r>
              </a:p>
            </p:txBody>
          </p:sp>
          <p:sp>
            <p:nvSpPr>
              <p:cNvPr id="32778" name="Line 7"/>
              <p:cNvSpPr>
                <a:spLocks noChangeShapeType="1"/>
              </p:cNvSpPr>
              <p:nvPr/>
            </p:nvSpPr>
            <p:spPr bwMode="auto">
              <a:xfrm>
                <a:off x="3524" y="1429"/>
                <a:ext cx="796" cy="116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164117" tIns="82058" rIns="164117" bIns="82058"/>
              <a:lstStyle/>
              <a:p>
                <a:endParaRPr lang="en-US"/>
              </a:p>
            </p:txBody>
          </p:sp>
          <p:sp>
            <p:nvSpPr>
              <p:cNvPr id="32779" name="Line 9"/>
              <p:cNvSpPr>
                <a:spLocks noChangeShapeType="1"/>
              </p:cNvSpPr>
              <p:nvPr/>
            </p:nvSpPr>
            <p:spPr bwMode="auto">
              <a:xfrm>
                <a:off x="3168" y="2016"/>
                <a:ext cx="460" cy="44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164117" tIns="82058" rIns="164117" bIns="82058"/>
              <a:lstStyle/>
              <a:p>
                <a:endParaRPr lang="en-US"/>
              </a:p>
            </p:txBody>
          </p:sp>
          <p:sp>
            <p:nvSpPr>
              <p:cNvPr id="32780" name="Text Box 10"/>
              <p:cNvSpPr txBox="1">
                <a:spLocks noChangeArrowheads="1"/>
              </p:cNvSpPr>
              <p:nvPr/>
            </p:nvSpPr>
            <p:spPr bwMode="auto">
              <a:xfrm>
                <a:off x="2400" y="1728"/>
                <a:ext cx="1008"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164117" tIns="82058" rIns="164117" bIns="82058">
                <a:spAutoFit/>
              </a:bodyPr>
              <a:lstStyle>
                <a:lvl1pPr marL="342900" indent="-342900">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r>
                  <a:rPr lang="en-US" altLang="en-US" sz="2000" baseline="30000">
                    <a:solidFill>
                      <a:schemeClr val="tx1"/>
                    </a:solidFill>
                  </a:rPr>
                  <a:t>241</a:t>
                </a:r>
                <a:r>
                  <a:rPr lang="en-US" altLang="en-US" sz="2000">
                    <a:solidFill>
                      <a:schemeClr val="tx1"/>
                    </a:solidFill>
                  </a:rPr>
                  <a:t>Am</a:t>
                </a:r>
                <a:br>
                  <a:rPr lang="en-US" altLang="en-US" sz="2000">
                    <a:solidFill>
                      <a:schemeClr val="tx1"/>
                    </a:solidFill>
                  </a:rPr>
                </a:br>
                <a:r>
                  <a:rPr lang="en-US" altLang="en-US" sz="2000">
                    <a:solidFill>
                      <a:schemeClr val="tx1"/>
                    </a:solidFill>
                  </a:rPr>
                  <a:t>foil</a:t>
                </a:r>
              </a:p>
            </p:txBody>
          </p:sp>
          <p:sp>
            <p:nvSpPr>
              <p:cNvPr id="32781" name="Text Box 11"/>
              <p:cNvSpPr txBox="1">
                <a:spLocks noChangeArrowheads="1"/>
              </p:cNvSpPr>
              <p:nvPr/>
            </p:nvSpPr>
            <p:spPr bwMode="auto">
              <a:xfrm>
                <a:off x="4558" y="2392"/>
                <a:ext cx="115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lIns="164117" tIns="82058" rIns="164117" bIns="82058">
                <a:spAutoFit/>
              </a:bodyPr>
              <a:lstStyle>
                <a:lvl1pPr marL="342900" indent="-342900">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r>
                  <a:rPr lang="en-US" altLang="en-US" sz="2000" dirty="0" smtClean="0">
                    <a:solidFill>
                      <a:schemeClr val="tx1"/>
                    </a:solidFill>
                  </a:rPr>
                  <a:t>to mass spec</a:t>
                </a:r>
                <a:endParaRPr lang="en-US" altLang="en-US" sz="2000" dirty="0">
                  <a:solidFill>
                    <a:schemeClr val="tx1"/>
                  </a:solidFill>
                </a:endParaRPr>
              </a:p>
            </p:txBody>
          </p:sp>
          <p:sp>
            <p:nvSpPr>
              <p:cNvPr id="32782" name="Text Box 20"/>
              <p:cNvSpPr txBox="1">
                <a:spLocks noChangeArrowheads="1"/>
              </p:cNvSpPr>
              <p:nvPr/>
            </p:nvSpPr>
            <p:spPr bwMode="auto">
              <a:xfrm>
                <a:off x="2496" y="3374"/>
                <a:ext cx="100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164117" tIns="82058" rIns="164117" bIns="82058">
                <a:spAutoFit/>
              </a:bodyPr>
              <a:lstStyle>
                <a:lvl1pPr marL="342900" indent="-342900">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r>
                  <a:rPr lang="en-US" altLang="en-US" sz="2000">
                    <a:solidFill>
                      <a:schemeClr val="tx1"/>
                    </a:solidFill>
                  </a:rPr>
                  <a:t>Pt filament</a:t>
                </a:r>
              </a:p>
            </p:txBody>
          </p:sp>
        </p:grpSp>
      </p:grpSp>
      <p:sp>
        <p:nvSpPr>
          <p:cNvPr id="15" name="Text Box 10"/>
          <p:cNvSpPr txBox="1">
            <a:spLocks noChangeArrowheads="1"/>
          </p:cNvSpPr>
          <p:nvPr/>
        </p:nvSpPr>
        <p:spPr bwMode="auto">
          <a:xfrm>
            <a:off x="6647472" y="6477000"/>
            <a:ext cx="2420327" cy="327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defTabSz="820738">
              <a:defRPr sz="3200">
                <a:solidFill>
                  <a:srgbClr val="A50021"/>
                </a:solidFill>
                <a:latin typeface="Arial" pitchFamily="34" charset="0"/>
              </a:defRPr>
            </a:lvl1pPr>
            <a:lvl2pPr marL="742950" indent="-285750" defTabSz="820738">
              <a:defRPr sz="3200">
                <a:solidFill>
                  <a:srgbClr val="A50021"/>
                </a:solidFill>
                <a:latin typeface="Arial" pitchFamily="34" charset="0"/>
              </a:defRPr>
            </a:lvl2pPr>
            <a:lvl3pPr marL="1143000" indent="-228600" defTabSz="820738">
              <a:defRPr sz="3200">
                <a:solidFill>
                  <a:srgbClr val="A50021"/>
                </a:solidFill>
                <a:latin typeface="Arial" pitchFamily="34" charset="0"/>
              </a:defRPr>
            </a:lvl3pPr>
            <a:lvl4pPr marL="1600200" indent="-228600" defTabSz="820738">
              <a:defRPr sz="3200">
                <a:solidFill>
                  <a:srgbClr val="A50021"/>
                </a:solidFill>
                <a:latin typeface="Arial" pitchFamily="34" charset="0"/>
              </a:defRPr>
            </a:lvl4pPr>
            <a:lvl5pPr marL="2057400" indent="-228600" defTabSz="820738">
              <a:defRPr sz="3200">
                <a:solidFill>
                  <a:srgbClr val="A50021"/>
                </a:solidFill>
                <a:latin typeface="Arial" pitchFamily="34" charset="0"/>
              </a:defRPr>
            </a:lvl5pPr>
            <a:lvl6pPr marL="25146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9pPr>
          </a:lstStyle>
          <a:p>
            <a:pPr algn="r" eaLnBrk="1" hangingPunct="1">
              <a:lnSpc>
                <a:spcPct val="100000"/>
              </a:lnSpc>
              <a:spcBef>
                <a:spcPct val="0"/>
              </a:spcBef>
            </a:pPr>
            <a:r>
              <a:rPr lang="en-US" sz="1600" dirty="0" smtClean="0">
                <a:solidFill>
                  <a:srgbClr val="C00000"/>
                </a:solidFill>
              </a:rPr>
              <a:t>Smith </a:t>
            </a:r>
            <a:r>
              <a:rPr lang="en-US" sz="1600" dirty="0">
                <a:solidFill>
                  <a:srgbClr val="C00000"/>
                </a:solidFill>
              </a:rPr>
              <a:t>et al., </a:t>
            </a:r>
            <a:r>
              <a:rPr lang="en-US" sz="1600" dirty="0" smtClean="0">
                <a:solidFill>
                  <a:srgbClr val="C00000"/>
                </a:solidFill>
              </a:rPr>
              <a:t>2004</a:t>
            </a:r>
            <a:endParaRPr lang="en-US" sz="1600" dirty="0">
              <a:solidFill>
                <a:srgbClr val="C00000"/>
              </a:solidFill>
            </a:endParaRPr>
          </a:p>
        </p:txBody>
      </p:sp>
    </p:spTree>
    <p:extLst>
      <p:ext uri="{BB962C8B-B14F-4D97-AF65-F5344CB8AC3E}">
        <p14:creationId xmlns:p14="http://schemas.microsoft.com/office/powerpoint/2010/main" val="3869113731"/>
      </p:ext>
    </p:extLst>
  </p:cSld>
  <p:clrMapOvr>
    <a:masterClrMapping/>
  </p:clrMapOvr>
  <mc:AlternateContent xmlns:mc="http://schemas.openxmlformats.org/markup-compatibility/2006" xmlns:p14="http://schemas.microsoft.com/office/powerpoint/2010/main">
    <mc:Choice Requires="p14">
      <p:transition spd="slow" p14:dur="2000" advTm="61449"/>
    </mc:Choice>
    <mc:Fallback xmlns="">
      <p:transition spd="slow" advTm="61449"/>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512" y="-27384"/>
            <a:ext cx="9180512" cy="551090"/>
          </a:xfrm>
          <a:solidFill>
            <a:srgbClr val="0070C0"/>
          </a:solidFill>
        </p:spPr>
        <p:txBody>
          <a:bodyPr wrap="square" tIns="90000" bIns="90000">
            <a:spAutoFit/>
          </a:bodyPr>
          <a:lstStyle/>
          <a:p>
            <a:pPr algn="l"/>
            <a:r>
              <a:rPr lang="en-US" altLang="en-US" sz="2400" dirty="0" smtClean="0">
                <a:solidFill>
                  <a:schemeClr val="bg1"/>
                </a:solidFill>
              </a:rPr>
              <a:t>Understanding the </a:t>
            </a:r>
            <a:r>
              <a:rPr lang="en-US" altLang="en-US" sz="2400" dirty="0">
                <a:solidFill>
                  <a:schemeClr val="bg1"/>
                </a:solidFill>
              </a:rPr>
              <a:t>role of </a:t>
            </a:r>
            <a:r>
              <a:rPr lang="en-US" altLang="en-US" sz="2400" dirty="0" smtClean="0">
                <a:solidFill>
                  <a:schemeClr val="bg1"/>
                </a:solidFill>
              </a:rPr>
              <a:t>acid-base chemistry in nanoparticle growth</a:t>
            </a:r>
          </a:p>
        </p:txBody>
      </p:sp>
      <p:pic>
        <p:nvPicPr>
          <p:cNvPr id="10243" name="Picture 40" descr="aitk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4" y="3248025"/>
            <a:ext cx="21717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47"/>
          <p:cNvSpPr>
            <a:spLocks noChangeArrowheads="1"/>
          </p:cNvSpPr>
          <p:nvPr/>
        </p:nvSpPr>
        <p:spPr bwMode="auto">
          <a:xfrm>
            <a:off x="142082" y="6405563"/>
            <a:ext cx="2551112"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164117" tIns="82058" rIns="164117" bIns="82058">
            <a:spAutoFit/>
          </a:bodyPr>
          <a:lstStyle>
            <a:lvl1pPr marL="342900" indent="-342900">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r>
              <a:rPr lang="en-US" altLang="en-US" sz="1600">
                <a:solidFill>
                  <a:schemeClr val="tx2"/>
                </a:solidFill>
              </a:rPr>
              <a:t>John Aitken (1839-1919)</a:t>
            </a:r>
          </a:p>
        </p:txBody>
      </p:sp>
      <p:sp>
        <p:nvSpPr>
          <p:cNvPr id="2" name="Rounded Rectangular Callout 1"/>
          <p:cNvSpPr/>
          <p:nvPr/>
        </p:nvSpPr>
        <p:spPr>
          <a:xfrm>
            <a:off x="1115616" y="1196752"/>
            <a:ext cx="7615940" cy="2402126"/>
          </a:xfrm>
          <a:prstGeom prst="wedgeRoundRectCallout">
            <a:avLst>
              <a:gd name="adj1" fmla="val -39656"/>
              <a:gd name="adj2" fmla="val 746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400" dirty="0"/>
              <a:t>“the products of combustion of the </a:t>
            </a:r>
            <a:r>
              <a:rPr lang="en-US" altLang="en-US" sz="2400" dirty="0" err="1"/>
              <a:t>sulphur</a:t>
            </a:r>
            <a:r>
              <a:rPr lang="en-US" altLang="en-US" sz="2400" dirty="0"/>
              <a:t> in our coals, </a:t>
            </a:r>
            <a:r>
              <a:rPr lang="en-US" altLang="en-US" sz="2400" dirty="0" smtClean="0"/>
              <a:t>especially when </a:t>
            </a:r>
            <a:r>
              <a:rPr lang="en-US" altLang="en-US" sz="2400" dirty="0"/>
              <a:t>mixed with the other products of combustion, such as </a:t>
            </a:r>
            <a:r>
              <a:rPr lang="en-US" altLang="en-US" sz="2400" dirty="0" smtClean="0"/>
              <a:t>ammonia</a:t>
            </a:r>
            <a:r>
              <a:rPr lang="en-US" altLang="en-US" sz="2400" dirty="0"/>
              <a:t>, … give rise to a very fine-textured dry fog, they are </a:t>
            </a:r>
            <a:r>
              <a:rPr lang="en-US" altLang="en-US" sz="2400" dirty="0" smtClean="0"/>
              <a:t>probably </a:t>
            </a:r>
            <a:r>
              <a:rPr lang="en-US" altLang="en-US" sz="2400" dirty="0"/>
              <a:t>one of the chief causes of our town fogs</a:t>
            </a:r>
            <a:r>
              <a:rPr lang="en-US" altLang="en-US" sz="2400" dirty="0" smtClean="0"/>
              <a:t>”</a:t>
            </a:r>
          </a:p>
        </p:txBody>
      </p:sp>
      <p:sp>
        <p:nvSpPr>
          <p:cNvPr id="3" name="Rectangle 2"/>
          <p:cNvSpPr/>
          <p:nvPr/>
        </p:nvSpPr>
        <p:spPr>
          <a:xfrm>
            <a:off x="4716016" y="6338738"/>
            <a:ext cx="4340419" cy="369332"/>
          </a:xfrm>
          <a:prstGeom prst="rect">
            <a:avLst/>
          </a:prstGeom>
        </p:spPr>
        <p:txBody>
          <a:bodyPr wrap="none">
            <a:spAutoFit/>
          </a:bodyPr>
          <a:lstStyle/>
          <a:p>
            <a:r>
              <a:rPr lang="en-US" i="1" dirty="0">
                <a:solidFill>
                  <a:srgbClr val="C00000"/>
                </a:solidFill>
              </a:rPr>
              <a:t>On dust, fogs, and clouds</a:t>
            </a:r>
            <a:r>
              <a:rPr lang="en-US" dirty="0">
                <a:solidFill>
                  <a:srgbClr val="C00000"/>
                </a:solidFill>
              </a:rPr>
              <a:t>, Trans. R.S.E., 1880</a:t>
            </a:r>
          </a:p>
        </p:txBody>
      </p:sp>
      <p:pic>
        <p:nvPicPr>
          <p:cNvPr id="20482" name="Picture 2" descr="http://upload.wikimedia.org/wikipedia/commons/c/c0/Sulfuric-acid-Givan-et-al-1999-3D-ball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507" y="4098668"/>
            <a:ext cx="2007770" cy="163907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upload.wikimedia.org/wikipedia/commons/b/b7/Ammonia-3D-balls-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4263649"/>
            <a:ext cx="1224136" cy="1073901"/>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upload.wikimedia.org/wikipedia/commons/6/6d/Methylamine-3D-ball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7729" y="4136399"/>
            <a:ext cx="2107804" cy="15636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43808" y="5877272"/>
            <a:ext cx="2055371" cy="369332"/>
          </a:xfrm>
          <a:prstGeom prst="rect">
            <a:avLst/>
          </a:prstGeom>
          <a:noFill/>
        </p:spPr>
        <p:txBody>
          <a:bodyPr wrap="none" rtlCol="0">
            <a:spAutoFit/>
          </a:bodyPr>
          <a:lstStyle/>
          <a:p>
            <a:r>
              <a:rPr lang="en-US" dirty="0" smtClean="0"/>
              <a:t>sulfuric acid, H</a:t>
            </a:r>
            <a:r>
              <a:rPr lang="en-US" baseline="-25000" dirty="0" smtClean="0"/>
              <a:t>2</a:t>
            </a:r>
            <a:r>
              <a:rPr lang="en-US" dirty="0" smtClean="0"/>
              <a:t>SO</a:t>
            </a:r>
            <a:r>
              <a:rPr lang="en-US" baseline="-25000" dirty="0" smtClean="0"/>
              <a:t>4</a:t>
            </a:r>
            <a:endParaRPr lang="en-US" baseline="-25000" dirty="0"/>
          </a:p>
        </p:txBody>
      </p:sp>
      <p:sp>
        <p:nvSpPr>
          <p:cNvPr id="5" name="TextBox 4"/>
          <p:cNvSpPr txBox="1"/>
          <p:nvPr/>
        </p:nvSpPr>
        <p:spPr>
          <a:xfrm>
            <a:off x="5108096" y="5413879"/>
            <a:ext cx="1592103" cy="369332"/>
          </a:xfrm>
          <a:prstGeom prst="rect">
            <a:avLst/>
          </a:prstGeom>
          <a:noFill/>
        </p:spPr>
        <p:txBody>
          <a:bodyPr wrap="none" rtlCol="0">
            <a:spAutoFit/>
          </a:bodyPr>
          <a:lstStyle/>
          <a:p>
            <a:r>
              <a:rPr lang="en-US" dirty="0" smtClean="0"/>
              <a:t>ammonia, NH</a:t>
            </a:r>
            <a:r>
              <a:rPr lang="en-US" baseline="-25000" dirty="0" smtClean="0"/>
              <a:t>3</a:t>
            </a:r>
            <a:endParaRPr lang="en-US" baseline="-25000" dirty="0"/>
          </a:p>
        </p:txBody>
      </p:sp>
      <p:sp>
        <p:nvSpPr>
          <p:cNvPr id="6" name="TextBox 5"/>
          <p:cNvSpPr txBox="1"/>
          <p:nvPr/>
        </p:nvSpPr>
        <p:spPr>
          <a:xfrm>
            <a:off x="6919490" y="5877272"/>
            <a:ext cx="2064283" cy="369332"/>
          </a:xfrm>
          <a:prstGeom prst="rect">
            <a:avLst/>
          </a:prstGeom>
          <a:noFill/>
        </p:spPr>
        <p:txBody>
          <a:bodyPr wrap="none" rtlCol="0">
            <a:spAutoFit/>
          </a:bodyPr>
          <a:lstStyle/>
          <a:p>
            <a:r>
              <a:rPr lang="en-US" dirty="0" smtClean="0"/>
              <a:t>methylamine, CH</a:t>
            </a:r>
            <a:r>
              <a:rPr lang="en-US" baseline="-25000" dirty="0" smtClean="0"/>
              <a:t>5</a:t>
            </a:r>
            <a:r>
              <a:rPr lang="en-US" dirty="0" smtClean="0"/>
              <a:t>N</a:t>
            </a:r>
            <a:endParaRPr lang="en-US" dirty="0"/>
          </a:p>
        </p:txBody>
      </p:sp>
    </p:spTree>
    <p:extLst>
      <p:ext uri="{BB962C8B-B14F-4D97-AF65-F5344CB8AC3E}">
        <p14:creationId xmlns:p14="http://schemas.microsoft.com/office/powerpoint/2010/main" val="2198452898"/>
      </p:ext>
    </p:extLst>
  </p:cSld>
  <p:clrMapOvr>
    <a:masterClrMapping/>
  </p:clrMapOvr>
  <mc:AlternateContent xmlns:mc="http://schemas.openxmlformats.org/markup-compatibility/2006" xmlns:p14="http://schemas.microsoft.com/office/powerpoint/2010/main">
    <mc:Choice Requires="p14">
      <p:transition spd="slow" p14:dur="2000" advTm="70707"/>
    </mc:Choice>
    <mc:Fallback xmlns="">
      <p:transition spd="slow" advTm="70707"/>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descr="growth rate with sulfur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573016"/>
            <a:ext cx="4824536" cy="282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18" descr="ion molar ratios.tif"/>
          <p:cNvPicPr>
            <a:picLocks noChangeAspect="1"/>
          </p:cNvPicPr>
          <p:nvPr/>
        </p:nvPicPr>
        <p:blipFill>
          <a:blip r:embed="rId4">
            <a:extLst>
              <a:ext uri="{28A0092B-C50C-407E-A947-70E740481C1C}">
                <a14:useLocalDpi xmlns:a14="http://schemas.microsoft.com/office/drawing/2010/main" val="0"/>
              </a:ext>
            </a:extLst>
          </a:blip>
          <a:srcRect t="1534"/>
          <a:stretch>
            <a:fillRect/>
          </a:stretch>
        </p:blipFill>
        <p:spPr bwMode="auto">
          <a:xfrm>
            <a:off x="3923928" y="620688"/>
            <a:ext cx="4758921" cy="335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2286000" y="2743200"/>
            <a:ext cx="152400" cy="4603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00000"/>
              </a:lnSpc>
              <a:spcBef>
                <a:spcPct val="0"/>
              </a:spcBef>
              <a:defRPr/>
            </a:pPr>
            <a:endParaRPr lang="en-US" sz="1800"/>
          </a:p>
        </p:txBody>
      </p:sp>
      <p:pic>
        <p:nvPicPr>
          <p:cNvPr id="34820" name="Picture 19" descr="fig 1 - contour plot.jpg"/>
          <p:cNvPicPr>
            <a:picLocks noChangeAspect="1"/>
          </p:cNvPicPr>
          <p:nvPr/>
        </p:nvPicPr>
        <p:blipFill>
          <a:blip r:embed="rId5" cstate="print">
            <a:extLst>
              <a:ext uri="{28A0092B-C50C-407E-A947-70E740481C1C}">
                <a14:useLocalDpi xmlns:a14="http://schemas.microsoft.com/office/drawing/2010/main" val="0"/>
              </a:ext>
            </a:extLst>
          </a:blip>
          <a:srcRect t="23453" r="9375"/>
          <a:stretch>
            <a:fillRect/>
          </a:stretch>
        </p:blipFill>
        <p:spPr bwMode="auto">
          <a:xfrm>
            <a:off x="48238" y="773241"/>
            <a:ext cx="3328367" cy="16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20"/>
          <p:cNvSpPr>
            <a:spLocks noChangeArrowheads="1"/>
          </p:cNvSpPr>
          <p:nvPr/>
        </p:nvSpPr>
        <p:spPr bwMode="auto">
          <a:xfrm>
            <a:off x="171128" y="2575259"/>
            <a:ext cx="34563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9575" indent="-409575" defTabSz="820738">
              <a:defRPr sz="3200">
                <a:solidFill>
                  <a:srgbClr val="A50021"/>
                </a:solidFill>
                <a:latin typeface="Arial" pitchFamily="34" charset="0"/>
              </a:defRPr>
            </a:lvl1pPr>
            <a:lvl2pPr marL="742950" indent="-285750" defTabSz="820738">
              <a:defRPr sz="3200">
                <a:solidFill>
                  <a:srgbClr val="A50021"/>
                </a:solidFill>
                <a:latin typeface="Arial" pitchFamily="34" charset="0"/>
              </a:defRPr>
            </a:lvl2pPr>
            <a:lvl3pPr marL="1143000" indent="-228600" defTabSz="820738">
              <a:defRPr sz="3200">
                <a:solidFill>
                  <a:srgbClr val="A50021"/>
                </a:solidFill>
                <a:latin typeface="Arial" pitchFamily="34" charset="0"/>
              </a:defRPr>
            </a:lvl3pPr>
            <a:lvl4pPr marL="1600200" indent="-228600" defTabSz="820738">
              <a:defRPr sz="3200">
                <a:solidFill>
                  <a:srgbClr val="A50021"/>
                </a:solidFill>
                <a:latin typeface="Arial" pitchFamily="34" charset="0"/>
              </a:defRPr>
            </a:lvl4pPr>
            <a:lvl5pPr marL="2057400" indent="-228600" defTabSz="820738">
              <a:defRPr sz="3200">
                <a:solidFill>
                  <a:srgbClr val="A50021"/>
                </a:solidFill>
                <a:latin typeface="Arial" pitchFamily="34" charset="0"/>
              </a:defRPr>
            </a:lvl5pPr>
            <a:lvl6pPr marL="25146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9pPr>
          </a:lstStyle>
          <a:p>
            <a:pPr marL="0" indent="0" algn="r" eaLnBrk="1" hangingPunct="1">
              <a:lnSpc>
                <a:spcPct val="100000"/>
              </a:lnSpc>
            </a:pPr>
            <a:r>
              <a:rPr lang="en-US" altLang="en-US" sz="1600" dirty="0" smtClean="0">
                <a:solidFill>
                  <a:srgbClr val="C00000"/>
                </a:solidFill>
              </a:rPr>
              <a:t>TDCIMS says sulfate </a:t>
            </a:r>
            <a:r>
              <a:rPr lang="en-US" altLang="en-US" sz="1600" dirty="0">
                <a:solidFill>
                  <a:srgbClr val="C00000"/>
                </a:solidFill>
              </a:rPr>
              <a:t>accounts </a:t>
            </a:r>
            <a:r>
              <a:rPr lang="en-US" altLang="en-US" sz="1600" dirty="0" smtClean="0">
                <a:solidFill>
                  <a:srgbClr val="C00000"/>
                </a:solidFill>
              </a:rPr>
              <a:t>for ~10</a:t>
            </a:r>
            <a:r>
              <a:rPr lang="en-US" altLang="en-US" sz="1600" dirty="0">
                <a:solidFill>
                  <a:srgbClr val="C00000"/>
                </a:solidFill>
              </a:rPr>
              <a:t>% of detected negative </a:t>
            </a:r>
            <a:r>
              <a:rPr lang="en-US" altLang="en-US" sz="1600" dirty="0"/>
              <a:t>ions</a:t>
            </a:r>
          </a:p>
        </p:txBody>
      </p:sp>
      <p:sp>
        <p:nvSpPr>
          <p:cNvPr id="34822" name="Rectangle 35"/>
          <p:cNvSpPr>
            <a:spLocks noChangeArrowheads="1"/>
          </p:cNvSpPr>
          <p:nvPr/>
        </p:nvSpPr>
        <p:spPr bwMode="auto">
          <a:xfrm>
            <a:off x="6784975" y="6437313"/>
            <a:ext cx="22796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marL="409575" indent="-409575" defTabSz="820738">
              <a:defRPr sz="3200">
                <a:solidFill>
                  <a:srgbClr val="A50021"/>
                </a:solidFill>
                <a:latin typeface="Arial" pitchFamily="34" charset="0"/>
              </a:defRPr>
            </a:lvl1pPr>
            <a:lvl2pPr marL="742950" indent="-285750" defTabSz="820738">
              <a:defRPr sz="3200">
                <a:solidFill>
                  <a:srgbClr val="A50021"/>
                </a:solidFill>
                <a:latin typeface="Arial" pitchFamily="34" charset="0"/>
              </a:defRPr>
            </a:lvl2pPr>
            <a:lvl3pPr marL="1143000" indent="-228600" defTabSz="820738">
              <a:defRPr sz="3200">
                <a:solidFill>
                  <a:srgbClr val="A50021"/>
                </a:solidFill>
                <a:latin typeface="Arial" pitchFamily="34" charset="0"/>
              </a:defRPr>
            </a:lvl3pPr>
            <a:lvl4pPr marL="1600200" indent="-228600" defTabSz="820738">
              <a:defRPr sz="3200">
                <a:solidFill>
                  <a:srgbClr val="A50021"/>
                </a:solidFill>
                <a:latin typeface="Arial" pitchFamily="34" charset="0"/>
              </a:defRPr>
            </a:lvl4pPr>
            <a:lvl5pPr marL="2057400" indent="-228600" defTabSz="820738">
              <a:defRPr sz="3200">
                <a:solidFill>
                  <a:srgbClr val="A50021"/>
                </a:solidFill>
                <a:latin typeface="Arial" pitchFamily="34" charset="0"/>
              </a:defRPr>
            </a:lvl5pPr>
            <a:lvl6pPr marL="25146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9pPr>
          </a:lstStyle>
          <a:p>
            <a:pPr eaLnBrk="1" hangingPunct="1">
              <a:lnSpc>
                <a:spcPct val="100000"/>
              </a:lnSpc>
            </a:pPr>
            <a:r>
              <a:rPr lang="en-US" altLang="en-US" sz="1600">
                <a:solidFill>
                  <a:srgbClr val="CC0000"/>
                </a:solidFill>
              </a:rPr>
              <a:t>Smith et al., GRL, 2008</a:t>
            </a:r>
          </a:p>
        </p:txBody>
      </p:sp>
      <p:sp>
        <p:nvSpPr>
          <p:cNvPr id="34823"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pPr algn="l" eaLnBrk="1" hangingPunct="1">
              <a:lnSpc>
                <a:spcPct val="100000"/>
              </a:lnSpc>
              <a:spcBef>
                <a:spcPct val="0"/>
              </a:spcBef>
            </a:pPr>
            <a:endParaRPr lang="en-US" altLang="en-US" sz="1800">
              <a:solidFill>
                <a:schemeClr val="tx1"/>
              </a:solidFill>
            </a:endParaRPr>
          </a:p>
        </p:txBody>
      </p:sp>
      <p:sp>
        <p:nvSpPr>
          <p:cNvPr id="34864" name="Rectangle 50"/>
          <p:cNvSpPr>
            <a:spLocks noChangeArrowheads="1"/>
          </p:cNvSpPr>
          <p:nvPr/>
        </p:nvSpPr>
        <p:spPr bwMode="auto">
          <a:xfrm>
            <a:off x="0" y="-27384"/>
            <a:ext cx="9140825" cy="797311"/>
          </a:xfrm>
          <a:prstGeom prst="rect">
            <a:avLst/>
          </a:prstGeom>
          <a:solidFill>
            <a:schemeClr val="accent1"/>
          </a:solidFill>
          <a:ln>
            <a:noFill/>
          </a:ln>
        </p:spPr>
        <p:txBody>
          <a:bodyPr tIns="90000" bIns="90000" anchor="ctr">
            <a:spAutoFit/>
          </a:bodyPr>
          <a:lstStyle>
            <a:lvl1pPr>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pPr algn="l">
              <a:lnSpc>
                <a:spcPct val="100000"/>
              </a:lnSpc>
              <a:spcBef>
                <a:spcPct val="0"/>
              </a:spcBef>
            </a:pPr>
            <a:r>
              <a:rPr lang="en-US" altLang="en-US" sz="2000" dirty="0" smtClean="0">
                <a:solidFill>
                  <a:schemeClr val="bg1"/>
                </a:solidFill>
              </a:rPr>
              <a:t>We seem to understand the role of sulfuric acid uptake in nanoparticle growth: </a:t>
            </a:r>
            <a:r>
              <a:rPr lang="en-US" altLang="en-US" sz="2000" b="1" dirty="0" smtClean="0">
                <a:solidFill>
                  <a:schemeClr val="bg1"/>
                </a:solidFill>
              </a:rPr>
              <a:t>Chemical closure </a:t>
            </a:r>
            <a:r>
              <a:rPr lang="en-US" altLang="en-US" sz="2000" dirty="0" smtClean="0">
                <a:solidFill>
                  <a:schemeClr val="bg1"/>
                </a:solidFill>
              </a:rPr>
              <a:t>achieved for an event in Mexico City</a:t>
            </a:r>
            <a:endParaRPr lang="en-US" altLang="en-US" sz="2000" dirty="0">
              <a:solidFill>
                <a:schemeClr val="bg1"/>
              </a:solidFill>
            </a:endParaRPr>
          </a:p>
        </p:txBody>
      </p:sp>
      <p:sp>
        <p:nvSpPr>
          <p:cNvPr id="2" name="Rectangle 1"/>
          <p:cNvSpPr/>
          <p:nvPr/>
        </p:nvSpPr>
        <p:spPr>
          <a:xfrm>
            <a:off x="675185" y="4577182"/>
            <a:ext cx="2952327" cy="1077218"/>
          </a:xfrm>
          <a:prstGeom prst="rect">
            <a:avLst/>
          </a:prstGeom>
        </p:spPr>
        <p:txBody>
          <a:bodyPr wrap="square">
            <a:spAutoFit/>
          </a:bodyPr>
          <a:lstStyle/>
          <a:p>
            <a:pPr algn="r"/>
            <a:r>
              <a:rPr lang="en-US" altLang="en-US" sz="1600" dirty="0">
                <a:solidFill>
                  <a:srgbClr val="C00000"/>
                </a:solidFill>
                <a:latin typeface="Tahoma" pitchFamily="34" charset="0"/>
              </a:rPr>
              <a:t>Modeled growth </a:t>
            </a:r>
            <a:r>
              <a:rPr lang="en-US" altLang="en-US" sz="1600" dirty="0" smtClean="0">
                <a:solidFill>
                  <a:srgbClr val="C00000"/>
                </a:solidFill>
                <a:latin typeface="Tahoma" pitchFamily="34" charset="0"/>
              </a:rPr>
              <a:t>from</a:t>
            </a:r>
            <a:br>
              <a:rPr lang="en-US" altLang="en-US" sz="1600" dirty="0" smtClean="0">
                <a:solidFill>
                  <a:srgbClr val="C00000"/>
                </a:solidFill>
                <a:latin typeface="Tahoma" pitchFamily="34" charset="0"/>
              </a:rPr>
            </a:br>
            <a:r>
              <a:rPr lang="en-US" altLang="en-US" sz="1600" dirty="0" smtClean="0">
                <a:solidFill>
                  <a:srgbClr val="C00000"/>
                </a:solidFill>
                <a:latin typeface="Tahoma" pitchFamily="34" charset="0"/>
              </a:rPr>
              <a:t>measured sulfuric acid shows </a:t>
            </a:r>
            <a:br>
              <a:rPr lang="en-US" altLang="en-US" sz="1600" dirty="0" smtClean="0">
                <a:solidFill>
                  <a:srgbClr val="C00000"/>
                </a:solidFill>
                <a:latin typeface="Tahoma" pitchFamily="34" charset="0"/>
              </a:rPr>
            </a:br>
            <a:r>
              <a:rPr lang="en-US" altLang="en-US" sz="1600" dirty="0" smtClean="0">
                <a:solidFill>
                  <a:srgbClr val="C00000"/>
                </a:solidFill>
                <a:latin typeface="Tahoma" pitchFamily="34" charset="0"/>
              </a:rPr>
              <a:t>that uptake accounts for </a:t>
            </a:r>
            <a:br>
              <a:rPr lang="en-US" altLang="en-US" sz="1600" dirty="0" smtClean="0">
                <a:solidFill>
                  <a:srgbClr val="C00000"/>
                </a:solidFill>
                <a:latin typeface="Tahoma" pitchFamily="34" charset="0"/>
              </a:rPr>
            </a:br>
            <a:r>
              <a:rPr lang="en-US" altLang="en-US" sz="1600" dirty="0" smtClean="0">
                <a:solidFill>
                  <a:srgbClr val="C00000"/>
                </a:solidFill>
                <a:latin typeface="Tahoma" pitchFamily="34" charset="0"/>
              </a:rPr>
              <a:t>~10</a:t>
            </a:r>
            <a:r>
              <a:rPr lang="en-US" altLang="en-US" sz="1600" dirty="0">
                <a:solidFill>
                  <a:srgbClr val="C00000"/>
                </a:solidFill>
                <a:latin typeface="Tahoma" pitchFamily="34" charset="0"/>
              </a:rPr>
              <a:t>% of </a:t>
            </a:r>
            <a:r>
              <a:rPr lang="en-US" altLang="en-US" sz="1600" dirty="0" smtClean="0">
                <a:solidFill>
                  <a:srgbClr val="C00000"/>
                </a:solidFill>
                <a:latin typeface="Tahoma" pitchFamily="34" charset="0"/>
              </a:rPr>
              <a:t>observed growth</a:t>
            </a:r>
            <a:endParaRPr lang="en-US" altLang="en-US" sz="1600" dirty="0">
              <a:solidFill>
                <a:srgbClr val="C00000"/>
              </a:solidFill>
              <a:latin typeface="Tahoma" pitchFamily="34" charset="0"/>
            </a:endParaRPr>
          </a:p>
        </p:txBody>
      </p:sp>
      <p:sp>
        <p:nvSpPr>
          <p:cNvPr id="4" name="Left Brace 3"/>
          <p:cNvSpPr/>
          <p:nvPr/>
        </p:nvSpPr>
        <p:spPr>
          <a:xfrm>
            <a:off x="3627512" y="980728"/>
            <a:ext cx="288032" cy="2448272"/>
          </a:xfrm>
          <a:prstGeom prst="leftBrace">
            <a:avLst>
              <a:gd name="adj1" fmla="val 66894"/>
              <a:gd name="adj2" fmla="val 7683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p:cNvSpPr/>
          <p:nvPr/>
        </p:nvSpPr>
        <p:spPr>
          <a:xfrm>
            <a:off x="3635896" y="3972761"/>
            <a:ext cx="288032" cy="2048527"/>
          </a:xfrm>
          <a:prstGeom prst="leftBrace">
            <a:avLst>
              <a:gd name="adj1" fmla="val 66894"/>
              <a:gd name="adj2" fmla="val 4963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24880437"/>
      </p:ext>
    </p:extLst>
  </p:cSld>
  <p:clrMapOvr>
    <a:masterClrMapping/>
  </p:clrMapOvr>
  <mc:AlternateContent xmlns:mc="http://schemas.openxmlformats.org/markup-compatibility/2006" xmlns:p14="http://schemas.microsoft.com/office/powerpoint/2010/main">
    <mc:Choice Requires="p14">
      <p:transition spd="slow" p14:dur="2000" advTm="112083"/>
    </mc:Choice>
    <mc:Fallback xmlns="">
      <p:transition spd="slow" advTm="11208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p:cNvSpPr txBox="1">
            <a:spLocks noChangeArrowheads="1"/>
          </p:cNvSpPr>
          <p:nvPr/>
        </p:nvSpPr>
        <p:spPr bwMode="auto">
          <a:xfrm>
            <a:off x="0" y="-27384"/>
            <a:ext cx="9144000" cy="800219"/>
          </a:xfrm>
          <a:prstGeom prst="rect">
            <a:avLst/>
          </a:prstGeom>
          <a:solidFill>
            <a:srgbClr val="0070C0"/>
          </a:solidFill>
          <a:ln w="9525">
            <a:noFill/>
            <a:miter lim="800000"/>
            <a:headEnd/>
            <a:tailEnd/>
          </a:ln>
        </p:spPr>
        <p:txBody>
          <a:bodyPr tIns="91440" bIns="91440" anchor="ctr">
            <a:spAutoFit/>
          </a:bodyPr>
          <a:lstStyle/>
          <a:p>
            <a:pPr>
              <a:lnSpc>
                <a:spcPct val="100000"/>
              </a:lnSpc>
              <a:spcBef>
                <a:spcPct val="0"/>
              </a:spcBef>
              <a:defRPr/>
            </a:pPr>
            <a:r>
              <a:rPr lang="en-US" sz="2000" kern="0" dirty="0" smtClean="0">
                <a:solidFill>
                  <a:schemeClr val="bg1"/>
                </a:solidFill>
                <a:latin typeface="Arial" panose="020B0604020202020204" pitchFamily="34" charset="0"/>
                <a:ea typeface="+mj-ea"/>
                <a:cs typeface="Arial" panose="020B0604020202020204" pitchFamily="34" charset="0"/>
              </a:rPr>
              <a:t>Observations of amines and ammonia suggests that salt formation is an important process in nanoparticle growth</a:t>
            </a:r>
            <a:endParaRPr lang="en-US" sz="2000" kern="0" dirty="0">
              <a:solidFill>
                <a:schemeClr val="bg1"/>
              </a:solidFill>
              <a:latin typeface="Arial" panose="020B0604020202020204" pitchFamily="34" charset="0"/>
              <a:ea typeface="+mj-ea"/>
              <a:cs typeface="Arial" panose="020B0604020202020204" pitchFamily="34" charset="0"/>
            </a:endParaRPr>
          </a:p>
        </p:txBody>
      </p:sp>
      <p:pic>
        <p:nvPicPr>
          <p:cNvPr id="20498"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l="385" t="589" r="385" b="589"/>
          <a:stretch>
            <a:fillRect/>
          </a:stretch>
        </p:blipFill>
        <p:spPr bwMode="auto">
          <a:xfrm>
            <a:off x="5188823" y="3538990"/>
            <a:ext cx="3708074" cy="241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34820" name="Picture 17" descr="090725js.jpg"/>
          <p:cNvPicPr>
            <a:picLocks noChangeAspect="1"/>
          </p:cNvPicPr>
          <p:nvPr/>
        </p:nvPicPr>
        <p:blipFill>
          <a:blip r:embed="rId4" cstate="print">
            <a:extLst>
              <a:ext uri="{28A0092B-C50C-407E-A947-70E740481C1C}">
                <a14:useLocalDpi xmlns:a14="http://schemas.microsoft.com/office/drawing/2010/main" val="0"/>
              </a:ext>
            </a:extLst>
          </a:blip>
          <a:srcRect t="37921" r="35120" b="12640"/>
          <a:stretch>
            <a:fillRect/>
          </a:stretch>
        </p:blipFill>
        <p:spPr bwMode="auto">
          <a:xfrm>
            <a:off x="52234" y="803822"/>
            <a:ext cx="4229074"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2588" y="2784475"/>
            <a:ext cx="40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6722890" y="4408286"/>
            <a:ext cx="1311578" cy="338554"/>
          </a:xfrm>
          <a:prstGeom prst="rect">
            <a:avLst/>
          </a:prstGeom>
          <a:solidFill>
            <a:schemeClr val="bg1"/>
          </a:solidFill>
        </p:spPr>
        <p:txBody>
          <a:bodyPr wrap="none">
            <a:spAutoFit/>
          </a:bodyPr>
          <a:lstStyle/>
          <a:p>
            <a:pPr>
              <a:defRPr/>
            </a:pPr>
            <a:r>
              <a:rPr lang="en-US" sz="1600" kern="0" dirty="0" smtClean="0">
                <a:solidFill>
                  <a:schemeClr val="tx1"/>
                </a:solidFill>
                <a:latin typeface="Arial" charset="0"/>
              </a:rPr>
              <a:t>positive </a:t>
            </a:r>
            <a:r>
              <a:rPr lang="en-US" sz="1600" kern="0" dirty="0">
                <a:solidFill>
                  <a:schemeClr val="tx1"/>
                </a:solidFill>
                <a:latin typeface="Arial" charset="0"/>
              </a:rPr>
              <a:t>ions</a:t>
            </a:r>
            <a:endParaRPr lang="en-US" sz="1600" dirty="0">
              <a:latin typeface="Arial" charset="0"/>
            </a:endParaRPr>
          </a:p>
        </p:txBody>
      </p:sp>
      <p:pic>
        <p:nvPicPr>
          <p:cNvPr id="20501" name="Picture 21"/>
          <p:cNvPicPr>
            <a:picLocks noChangeAspect="1" noChangeArrowheads="1"/>
          </p:cNvPicPr>
          <p:nvPr/>
        </p:nvPicPr>
        <p:blipFill>
          <a:blip r:embed="rId6" cstate="print">
            <a:extLst>
              <a:ext uri="{28A0092B-C50C-407E-A947-70E740481C1C}">
                <a14:useLocalDpi xmlns:a14="http://schemas.microsoft.com/office/drawing/2010/main" val="0"/>
              </a:ext>
            </a:extLst>
          </a:blip>
          <a:srcRect l="385" t="589" r="385" b="589"/>
          <a:stretch>
            <a:fillRect/>
          </a:stretch>
        </p:blipFill>
        <p:spPr bwMode="auto">
          <a:xfrm>
            <a:off x="5188823" y="933131"/>
            <a:ext cx="3708074" cy="241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15" name="Rectangle 4"/>
          <p:cNvSpPr>
            <a:spLocks noChangeArrowheads="1"/>
          </p:cNvSpPr>
          <p:nvPr/>
        </p:nvSpPr>
        <p:spPr bwMode="auto">
          <a:xfrm>
            <a:off x="6691313" y="6451600"/>
            <a:ext cx="2381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pPr eaLnBrk="1" hangingPunct="1">
              <a:lnSpc>
                <a:spcPct val="100000"/>
              </a:lnSpc>
              <a:spcBef>
                <a:spcPct val="0"/>
              </a:spcBef>
            </a:pPr>
            <a:r>
              <a:rPr lang="en-US" altLang="en-US" sz="1600" dirty="0">
                <a:solidFill>
                  <a:srgbClr val="CC0000"/>
                </a:solidFill>
                <a:cs typeface="Tahoma" pitchFamily="34" charset="0"/>
              </a:rPr>
              <a:t>Smith et al., PNAS 2011</a:t>
            </a:r>
            <a:endParaRPr lang="en-US" altLang="en-US" sz="1600" dirty="0">
              <a:solidFill>
                <a:srgbClr val="CC0000"/>
              </a:solidFill>
            </a:endParaRPr>
          </a:p>
        </p:txBody>
      </p:sp>
      <p:sp>
        <p:nvSpPr>
          <p:cNvPr id="29" name="Rectangle 28"/>
          <p:cNvSpPr/>
          <p:nvPr/>
        </p:nvSpPr>
        <p:spPr>
          <a:xfrm>
            <a:off x="4281308" y="925229"/>
            <a:ext cx="1391728" cy="338554"/>
          </a:xfrm>
          <a:prstGeom prst="rect">
            <a:avLst/>
          </a:prstGeom>
          <a:solidFill>
            <a:schemeClr val="bg1"/>
          </a:solidFill>
        </p:spPr>
        <p:txBody>
          <a:bodyPr wrap="none">
            <a:spAutoFit/>
          </a:bodyPr>
          <a:lstStyle/>
          <a:p>
            <a:pPr>
              <a:defRPr/>
            </a:pPr>
            <a:r>
              <a:rPr lang="en-US" sz="1600" kern="0" dirty="0" smtClean="0">
                <a:solidFill>
                  <a:schemeClr val="tx1"/>
                </a:solidFill>
                <a:latin typeface="Arial" charset="0"/>
              </a:rPr>
              <a:t>negative </a:t>
            </a:r>
            <a:r>
              <a:rPr lang="en-US" sz="1600" kern="0" dirty="0">
                <a:solidFill>
                  <a:schemeClr val="tx1"/>
                </a:solidFill>
                <a:latin typeface="Arial" charset="0"/>
              </a:rPr>
              <a:t>ions</a:t>
            </a:r>
            <a:endParaRPr lang="en-US" sz="1600" dirty="0">
              <a:latin typeface="Arial" charset="0"/>
            </a:endParaRPr>
          </a:p>
        </p:txBody>
      </p:sp>
      <p:pic>
        <p:nvPicPr>
          <p:cNvPr id="16" name="Picture 6" descr="summary.TI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658" y="3244999"/>
            <a:ext cx="4075274" cy="320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46624" y="2965914"/>
            <a:ext cx="3424335" cy="584775"/>
          </a:xfrm>
          <a:prstGeom prst="rect">
            <a:avLst/>
          </a:prstGeom>
          <a:noFill/>
        </p:spPr>
        <p:txBody>
          <a:bodyPr wrap="none" rtlCol="0">
            <a:spAutoFit/>
          </a:bodyPr>
          <a:lstStyle/>
          <a:p>
            <a:r>
              <a:rPr lang="en-US" sz="1600" dirty="0" smtClean="0">
                <a:latin typeface="Arial" charset="0"/>
              </a:rPr>
              <a:t>organic salt </a:t>
            </a:r>
            <a:r>
              <a:rPr lang="en-US" sz="1600" dirty="0">
                <a:latin typeface="Arial" charset="0"/>
              </a:rPr>
              <a:t>formation </a:t>
            </a:r>
            <a:r>
              <a:rPr lang="en-US" sz="1600" dirty="0" smtClean="0">
                <a:latin typeface="Arial" charset="0"/>
              </a:rPr>
              <a:t>can comprise</a:t>
            </a:r>
            <a:br>
              <a:rPr lang="en-US" sz="1600" dirty="0" smtClean="0">
                <a:latin typeface="Arial" charset="0"/>
              </a:rPr>
            </a:br>
            <a:r>
              <a:rPr lang="en-US" sz="1600" dirty="0" smtClean="0">
                <a:latin typeface="Arial" charset="0"/>
              </a:rPr>
              <a:t>10-50% of nanoparticle composition</a:t>
            </a:r>
            <a:endParaRPr lang="en-US" sz="1600" dirty="0"/>
          </a:p>
        </p:txBody>
      </p:sp>
      <p:sp>
        <p:nvSpPr>
          <p:cNvPr id="3" name="Oval 2"/>
          <p:cNvSpPr/>
          <p:nvPr/>
        </p:nvSpPr>
        <p:spPr>
          <a:xfrm>
            <a:off x="1475656" y="1810998"/>
            <a:ext cx="648072" cy="464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3" idx="6"/>
          </p:cNvCxnSpPr>
          <p:nvPr/>
        </p:nvCxnSpPr>
        <p:spPr>
          <a:xfrm>
            <a:off x="2123728" y="1834215"/>
            <a:ext cx="2853444" cy="58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3" idx="6"/>
          </p:cNvCxnSpPr>
          <p:nvPr/>
        </p:nvCxnSpPr>
        <p:spPr>
          <a:xfrm>
            <a:off x="2123728" y="1834215"/>
            <a:ext cx="3168352" cy="1716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704549"/>
      </p:ext>
    </p:extLst>
  </p:cSld>
  <p:clrMapOvr>
    <a:masterClrMapping/>
  </p:clrMapOvr>
  <mc:AlternateContent xmlns:mc="http://schemas.openxmlformats.org/markup-compatibility/2006" xmlns:p14="http://schemas.microsoft.com/office/powerpoint/2010/main">
    <mc:Choice Requires="p14">
      <p:transition spd="slow" p14:dur="2000" advTm="71554"/>
    </mc:Choice>
    <mc:Fallback xmlns="">
      <p:transition spd="slow" advTm="7155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0" y="0"/>
            <a:ext cx="9140825" cy="551090"/>
          </a:xfrm>
          <a:solidFill>
            <a:srgbClr val="0070C0"/>
          </a:solidFill>
        </p:spPr>
        <p:txBody>
          <a:bodyPr tIns="90000" bIns="90000" anchor="t">
            <a:spAutoFit/>
          </a:bodyPr>
          <a:lstStyle/>
          <a:p>
            <a:pPr algn="l"/>
            <a:r>
              <a:rPr lang="en-US" altLang="en-US" sz="2400" dirty="0" smtClean="0">
                <a:solidFill>
                  <a:schemeClr val="bg1"/>
                </a:solidFill>
              </a:rPr>
              <a:t>Salt formation makes new particles … a simple demonstration</a:t>
            </a:r>
          </a:p>
        </p:txBody>
      </p:sp>
      <p:sp>
        <p:nvSpPr>
          <p:cNvPr id="27652" name="Text Box 9"/>
          <p:cNvSpPr txBox="1">
            <a:spLocks noChangeArrowheads="1"/>
          </p:cNvSpPr>
          <p:nvPr/>
        </p:nvSpPr>
        <p:spPr bwMode="auto">
          <a:xfrm>
            <a:off x="3673475" y="6445250"/>
            <a:ext cx="54705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164117" tIns="82058" rIns="164117" bIns="82058">
            <a:spAutoFit/>
          </a:bodyPr>
          <a:lstStyle>
            <a:lvl1pPr marL="342900" indent="-342900">
              <a:defRPr sz="3200">
                <a:solidFill>
                  <a:srgbClr val="A50021"/>
                </a:solidFill>
                <a:latin typeface="Arial" charset="0"/>
              </a:defRPr>
            </a:lvl1pPr>
            <a:lvl2pPr marL="742950" indent="-285750">
              <a:defRPr sz="3200">
                <a:solidFill>
                  <a:srgbClr val="A50021"/>
                </a:solidFill>
                <a:latin typeface="Arial" charset="0"/>
              </a:defRPr>
            </a:lvl2pPr>
            <a:lvl3pPr marL="1143000" indent="-228600">
              <a:defRPr sz="3200">
                <a:solidFill>
                  <a:srgbClr val="A50021"/>
                </a:solidFill>
                <a:latin typeface="Arial" charset="0"/>
              </a:defRPr>
            </a:lvl3pPr>
            <a:lvl4pPr marL="1600200" indent="-228600">
              <a:defRPr sz="3200">
                <a:solidFill>
                  <a:srgbClr val="A50021"/>
                </a:solidFill>
                <a:latin typeface="Arial" charset="0"/>
              </a:defRPr>
            </a:lvl4pPr>
            <a:lvl5pPr marL="2057400" indent="-228600">
              <a:defRPr sz="3200">
                <a:solidFill>
                  <a:srgbClr val="A50021"/>
                </a:solidFill>
                <a:latin typeface="Arial" charset="0"/>
              </a:defRPr>
            </a:lvl5pPr>
            <a:lvl6pPr marL="2514600" indent="-228600" eaLnBrk="0" fontAlgn="base" hangingPunct="0">
              <a:lnSpc>
                <a:spcPct val="90000"/>
              </a:lnSpc>
              <a:spcBef>
                <a:spcPct val="20000"/>
              </a:spcBef>
              <a:spcAft>
                <a:spcPct val="0"/>
              </a:spcAft>
              <a:defRPr sz="3200">
                <a:solidFill>
                  <a:srgbClr val="A50021"/>
                </a:solidFill>
                <a:latin typeface="Arial" charset="0"/>
              </a:defRPr>
            </a:lvl6pPr>
            <a:lvl7pPr marL="2971800" indent="-228600" eaLnBrk="0" fontAlgn="base" hangingPunct="0">
              <a:lnSpc>
                <a:spcPct val="90000"/>
              </a:lnSpc>
              <a:spcBef>
                <a:spcPct val="20000"/>
              </a:spcBef>
              <a:spcAft>
                <a:spcPct val="0"/>
              </a:spcAft>
              <a:defRPr sz="3200">
                <a:solidFill>
                  <a:srgbClr val="A50021"/>
                </a:solidFill>
                <a:latin typeface="Arial" charset="0"/>
              </a:defRPr>
            </a:lvl7pPr>
            <a:lvl8pPr marL="3429000" indent="-228600" eaLnBrk="0" fontAlgn="base" hangingPunct="0">
              <a:lnSpc>
                <a:spcPct val="90000"/>
              </a:lnSpc>
              <a:spcBef>
                <a:spcPct val="20000"/>
              </a:spcBef>
              <a:spcAft>
                <a:spcPct val="0"/>
              </a:spcAft>
              <a:defRPr sz="3200">
                <a:solidFill>
                  <a:srgbClr val="A50021"/>
                </a:solidFill>
                <a:latin typeface="Arial" charset="0"/>
              </a:defRPr>
            </a:lvl8pPr>
            <a:lvl9pPr marL="3886200" indent="-228600" eaLnBrk="0" fontAlgn="base" hangingPunct="0">
              <a:lnSpc>
                <a:spcPct val="90000"/>
              </a:lnSpc>
              <a:spcBef>
                <a:spcPct val="20000"/>
              </a:spcBef>
              <a:spcAft>
                <a:spcPct val="0"/>
              </a:spcAft>
              <a:defRPr sz="3200">
                <a:solidFill>
                  <a:srgbClr val="A50021"/>
                </a:solidFill>
                <a:latin typeface="Arial" charset="0"/>
              </a:defRPr>
            </a:lvl9pPr>
          </a:lstStyle>
          <a:p>
            <a:pPr algn="r"/>
            <a:r>
              <a:rPr lang="en-US" altLang="en-US" sz="1600">
                <a:solidFill>
                  <a:srgbClr val="C00000"/>
                </a:solidFill>
              </a:rPr>
              <a:t>Experiment performed by H. Friedli</a:t>
            </a:r>
          </a:p>
        </p:txBody>
      </p:sp>
      <p:pic>
        <p:nvPicPr>
          <p:cNvPr id="27653" name="Picture 11" descr="amine-acid.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20850" y="885825"/>
            <a:ext cx="51720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7"/>
          <p:cNvGrpSpPr>
            <a:grpSpLocks/>
          </p:cNvGrpSpPr>
          <p:nvPr/>
        </p:nvGrpSpPr>
        <p:grpSpPr bwMode="auto">
          <a:xfrm>
            <a:off x="206375" y="792163"/>
            <a:ext cx="3892550" cy="1293812"/>
            <a:chOff x="207063" y="792480"/>
            <a:chExt cx="3892497" cy="1293412"/>
          </a:xfrm>
        </p:grpSpPr>
        <p:sp>
          <p:nvSpPr>
            <p:cNvPr id="14" name="Oval 13"/>
            <p:cNvSpPr/>
            <p:nvPr/>
          </p:nvSpPr>
          <p:spPr>
            <a:xfrm>
              <a:off x="1416722" y="792480"/>
              <a:ext cx="2682838" cy="7014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15" name="Straight Connector 14"/>
            <p:cNvCxnSpPr/>
            <p:nvPr/>
          </p:nvCxnSpPr>
          <p:spPr>
            <a:xfrm rot="10800000" flipV="1">
              <a:off x="1264324" y="1355868"/>
              <a:ext cx="380995" cy="290423"/>
            </a:xfrm>
            <a:prstGeom prst="line">
              <a:avLst/>
            </a:prstGeom>
            <a:ln w="25400"/>
          </p:spPr>
          <p:style>
            <a:lnRef idx="1">
              <a:schemeClr val="dk1"/>
            </a:lnRef>
            <a:fillRef idx="0">
              <a:schemeClr val="dk1"/>
            </a:fillRef>
            <a:effectRef idx="0">
              <a:schemeClr val="dk1"/>
            </a:effectRef>
            <a:fontRef idx="minor">
              <a:schemeClr val="tx1"/>
            </a:fontRef>
          </p:style>
        </p:cxnSp>
        <p:sp>
          <p:nvSpPr>
            <p:cNvPr id="27663" name="TextBox 16"/>
            <p:cNvSpPr txBox="1">
              <a:spLocks noChangeArrowheads="1"/>
            </p:cNvSpPr>
            <p:nvPr/>
          </p:nvSpPr>
          <p:spPr bwMode="auto">
            <a:xfrm>
              <a:off x="207063" y="1661160"/>
              <a:ext cx="1264128"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A50021"/>
                  </a:solidFill>
                  <a:latin typeface="Arial" charset="0"/>
                </a:defRPr>
              </a:lvl1pPr>
              <a:lvl2pPr marL="742950" indent="-285750">
                <a:defRPr sz="3200">
                  <a:solidFill>
                    <a:srgbClr val="A50021"/>
                  </a:solidFill>
                  <a:latin typeface="Arial" charset="0"/>
                </a:defRPr>
              </a:lvl2pPr>
              <a:lvl3pPr marL="1143000" indent="-228600">
                <a:defRPr sz="3200">
                  <a:solidFill>
                    <a:srgbClr val="A50021"/>
                  </a:solidFill>
                  <a:latin typeface="Arial" charset="0"/>
                </a:defRPr>
              </a:lvl3pPr>
              <a:lvl4pPr marL="1600200" indent="-228600">
                <a:defRPr sz="3200">
                  <a:solidFill>
                    <a:srgbClr val="A50021"/>
                  </a:solidFill>
                  <a:latin typeface="Arial" charset="0"/>
                </a:defRPr>
              </a:lvl4pPr>
              <a:lvl5pPr marL="2057400" indent="-228600">
                <a:defRPr sz="3200">
                  <a:solidFill>
                    <a:srgbClr val="A50021"/>
                  </a:solidFill>
                  <a:latin typeface="Arial" charset="0"/>
                </a:defRPr>
              </a:lvl5pPr>
              <a:lvl6pPr marL="2514600" indent="-228600" eaLnBrk="0" fontAlgn="base" hangingPunct="0">
                <a:lnSpc>
                  <a:spcPct val="90000"/>
                </a:lnSpc>
                <a:spcBef>
                  <a:spcPct val="20000"/>
                </a:spcBef>
                <a:spcAft>
                  <a:spcPct val="0"/>
                </a:spcAft>
                <a:defRPr sz="3200">
                  <a:solidFill>
                    <a:srgbClr val="A50021"/>
                  </a:solidFill>
                  <a:latin typeface="Arial" charset="0"/>
                </a:defRPr>
              </a:lvl6pPr>
              <a:lvl7pPr marL="2971800" indent="-228600" eaLnBrk="0" fontAlgn="base" hangingPunct="0">
                <a:lnSpc>
                  <a:spcPct val="90000"/>
                </a:lnSpc>
                <a:spcBef>
                  <a:spcPct val="20000"/>
                </a:spcBef>
                <a:spcAft>
                  <a:spcPct val="0"/>
                </a:spcAft>
                <a:defRPr sz="3200">
                  <a:solidFill>
                    <a:srgbClr val="A50021"/>
                  </a:solidFill>
                  <a:latin typeface="Arial" charset="0"/>
                </a:defRPr>
              </a:lvl7pPr>
              <a:lvl8pPr marL="3429000" indent="-228600" eaLnBrk="0" fontAlgn="base" hangingPunct="0">
                <a:lnSpc>
                  <a:spcPct val="90000"/>
                </a:lnSpc>
                <a:spcBef>
                  <a:spcPct val="20000"/>
                </a:spcBef>
                <a:spcAft>
                  <a:spcPct val="0"/>
                </a:spcAft>
                <a:defRPr sz="3200">
                  <a:solidFill>
                    <a:srgbClr val="A50021"/>
                  </a:solidFill>
                  <a:latin typeface="Arial" charset="0"/>
                </a:defRPr>
              </a:lvl8pPr>
              <a:lvl9pPr marL="3886200" indent="-228600" eaLnBrk="0" fontAlgn="base" hangingPunct="0">
                <a:lnSpc>
                  <a:spcPct val="90000"/>
                </a:lnSpc>
                <a:spcBef>
                  <a:spcPct val="20000"/>
                </a:spcBef>
                <a:spcAft>
                  <a:spcPct val="0"/>
                </a:spcAft>
                <a:defRPr sz="3200">
                  <a:solidFill>
                    <a:srgbClr val="A50021"/>
                  </a:solidFill>
                  <a:latin typeface="Arial" charset="0"/>
                </a:defRPr>
              </a:lvl9pPr>
            </a:lstStyle>
            <a:p>
              <a:r>
                <a:rPr lang="en-US" altLang="en-US" sz="2400">
                  <a:solidFill>
                    <a:schemeClr val="tx1"/>
                  </a:solidFill>
                </a:rPr>
                <a:t>volatile!</a:t>
              </a:r>
            </a:p>
          </p:txBody>
        </p:sp>
      </p:grpSp>
      <p:grpSp>
        <p:nvGrpSpPr>
          <p:cNvPr id="3" name="Group 24"/>
          <p:cNvGrpSpPr>
            <a:grpSpLocks/>
          </p:cNvGrpSpPr>
          <p:nvPr/>
        </p:nvGrpSpPr>
        <p:grpSpPr bwMode="auto">
          <a:xfrm>
            <a:off x="4556125" y="808038"/>
            <a:ext cx="4587875" cy="1354137"/>
            <a:chOff x="4556760" y="807720"/>
            <a:chExt cx="4587240" cy="1354372"/>
          </a:xfrm>
        </p:grpSpPr>
        <p:sp>
          <p:nvSpPr>
            <p:cNvPr id="18" name="Oval 17"/>
            <p:cNvSpPr/>
            <p:nvPr/>
          </p:nvSpPr>
          <p:spPr>
            <a:xfrm>
              <a:off x="4556760" y="807720"/>
              <a:ext cx="2682504" cy="7017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19" name="Straight Connector 18"/>
            <p:cNvCxnSpPr/>
            <p:nvPr/>
          </p:nvCxnSpPr>
          <p:spPr>
            <a:xfrm rot="10800000">
              <a:off x="7163074" y="1295167"/>
              <a:ext cx="655547" cy="396944"/>
            </a:xfrm>
            <a:prstGeom prst="line">
              <a:avLst/>
            </a:prstGeom>
            <a:ln w="25400"/>
          </p:spPr>
          <p:style>
            <a:lnRef idx="1">
              <a:schemeClr val="dk1"/>
            </a:lnRef>
            <a:fillRef idx="0">
              <a:schemeClr val="dk1"/>
            </a:fillRef>
            <a:effectRef idx="0">
              <a:schemeClr val="dk1"/>
            </a:effectRef>
            <a:fontRef idx="minor">
              <a:schemeClr val="tx1"/>
            </a:fontRef>
          </p:style>
        </p:cxnSp>
        <p:sp>
          <p:nvSpPr>
            <p:cNvPr id="27660" name="TextBox 21"/>
            <p:cNvSpPr txBox="1">
              <a:spLocks noChangeArrowheads="1"/>
            </p:cNvSpPr>
            <p:nvPr/>
          </p:nvSpPr>
          <p:spPr bwMode="auto">
            <a:xfrm>
              <a:off x="7245723" y="1737360"/>
              <a:ext cx="189827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A50021"/>
                  </a:solidFill>
                  <a:latin typeface="Arial" charset="0"/>
                </a:defRPr>
              </a:lvl1pPr>
              <a:lvl2pPr marL="742950" indent="-285750">
                <a:defRPr sz="3200">
                  <a:solidFill>
                    <a:srgbClr val="A50021"/>
                  </a:solidFill>
                  <a:latin typeface="Arial" charset="0"/>
                </a:defRPr>
              </a:lvl2pPr>
              <a:lvl3pPr marL="1143000" indent="-228600">
                <a:defRPr sz="3200">
                  <a:solidFill>
                    <a:srgbClr val="A50021"/>
                  </a:solidFill>
                  <a:latin typeface="Arial" charset="0"/>
                </a:defRPr>
              </a:lvl3pPr>
              <a:lvl4pPr marL="1600200" indent="-228600">
                <a:defRPr sz="3200">
                  <a:solidFill>
                    <a:srgbClr val="A50021"/>
                  </a:solidFill>
                  <a:latin typeface="Arial" charset="0"/>
                </a:defRPr>
              </a:lvl4pPr>
              <a:lvl5pPr marL="2057400" indent="-228600">
                <a:defRPr sz="3200">
                  <a:solidFill>
                    <a:srgbClr val="A50021"/>
                  </a:solidFill>
                  <a:latin typeface="Arial" charset="0"/>
                </a:defRPr>
              </a:lvl5pPr>
              <a:lvl6pPr marL="2514600" indent="-228600" eaLnBrk="0" fontAlgn="base" hangingPunct="0">
                <a:lnSpc>
                  <a:spcPct val="90000"/>
                </a:lnSpc>
                <a:spcBef>
                  <a:spcPct val="20000"/>
                </a:spcBef>
                <a:spcAft>
                  <a:spcPct val="0"/>
                </a:spcAft>
                <a:defRPr sz="3200">
                  <a:solidFill>
                    <a:srgbClr val="A50021"/>
                  </a:solidFill>
                  <a:latin typeface="Arial" charset="0"/>
                </a:defRPr>
              </a:lvl6pPr>
              <a:lvl7pPr marL="2971800" indent="-228600" eaLnBrk="0" fontAlgn="base" hangingPunct="0">
                <a:lnSpc>
                  <a:spcPct val="90000"/>
                </a:lnSpc>
                <a:spcBef>
                  <a:spcPct val="20000"/>
                </a:spcBef>
                <a:spcAft>
                  <a:spcPct val="0"/>
                </a:spcAft>
                <a:defRPr sz="3200">
                  <a:solidFill>
                    <a:srgbClr val="A50021"/>
                  </a:solidFill>
                  <a:latin typeface="Arial" charset="0"/>
                </a:defRPr>
              </a:lvl7pPr>
              <a:lvl8pPr marL="3429000" indent="-228600" eaLnBrk="0" fontAlgn="base" hangingPunct="0">
                <a:lnSpc>
                  <a:spcPct val="90000"/>
                </a:lnSpc>
                <a:spcBef>
                  <a:spcPct val="20000"/>
                </a:spcBef>
                <a:spcAft>
                  <a:spcPct val="0"/>
                </a:spcAft>
                <a:defRPr sz="3200">
                  <a:solidFill>
                    <a:srgbClr val="A50021"/>
                  </a:solidFill>
                  <a:latin typeface="Arial" charset="0"/>
                </a:defRPr>
              </a:lvl8pPr>
              <a:lvl9pPr marL="3886200" indent="-228600" eaLnBrk="0" fontAlgn="base" hangingPunct="0">
                <a:lnSpc>
                  <a:spcPct val="90000"/>
                </a:lnSpc>
                <a:spcBef>
                  <a:spcPct val="20000"/>
                </a:spcBef>
                <a:spcAft>
                  <a:spcPct val="0"/>
                </a:spcAft>
                <a:defRPr sz="3200">
                  <a:solidFill>
                    <a:srgbClr val="A50021"/>
                  </a:solidFill>
                  <a:latin typeface="Arial" charset="0"/>
                </a:defRPr>
              </a:lvl9pPr>
            </a:lstStyle>
            <a:p>
              <a:r>
                <a:rPr lang="en-US" altLang="en-US" sz="2400">
                  <a:solidFill>
                    <a:schemeClr val="tx1"/>
                  </a:solidFill>
                </a:rPr>
                <a:t>non-volatile!</a:t>
              </a:r>
            </a:p>
          </p:txBody>
        </p:sp>
      </p:grpSp>
      <p:sp>
        <p:nvSpPr>
          <p:cNvPr id="21" name="Up Arrow Callout 20"/>
          <p:cNvSpPr/>
          <p:nvPr/>
        </p:nvSpPr>
        <p:spPr>
          <a:xfrm>
            <a:off x="3924300" y="6156325"/>
            <a:ext cx="1692275" cy="549275"/>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800" dirty="0">
                <a:solidFill>
                  <a:schemeClr val="tx1"/>
                </a:solidFill>
              </a:rPr>
              <a:t>an acid (</a:t>
            </a:r>
            <a:r>
              <a:rPr lang="en-US" sz="1800" dirty="0" err="1">
                <a:solidFill>
                  <a:schemeClr val="tx1"/>
                </a:solidFill>
              </a:rPr>
              <a:t>HCl</a:t>
            </a:r>
            <a:r>
              <a:rPr lang="en-US" sz="1800" dirty="0">
                <a:solidFill>
                  <a:schemeClr val="tx1"/>
                </a:solidFill>
              </a:rPr>
              <a:t>)</a:t>
            </a:r>
            <a:endParaRPr lang="en-US" dirty="0"/>
          </a:p>
        </p:txBody>
      </p:sp>
      <p:sp>
        <p:nvSpPr>
          <p:cNvPr id="22" name="Left Arrow Callout 21"/>
          <p:cNvSpPr/>
          <p:nvPr/>
        </p:nvSpPr>
        <p:spPr>
          <a:xfrm>
            <a:off x="7345363" y="4257675"/>
            <a:ext cx="1690687" cy="647700"/>
          </a:xfrm>
          <a:prstGeom prst="leftArrowCallout">
            <a:avLst>
              <a:gd name="adj1" fmla="val 25000"/>
              <a:gd name="adj2" fmla="val 25000"/>
              <a:gd name="adj3" fmla="val 25000"/>
              <a:gd name="adj4" fmla="val 8238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800" dirty="0">
                <a:solidFill>
                  <a:schemeClr val="tx1"/>
                </a:solidFill>
              </a:rPr>
              <a:t>a base (CH</a:t>
            </a:r>
            <a:r>
              <a:rPr lang="en-US" sz="1800" baseline="-25000" dirty="0">
                <a:solidFill>
                  <a:schemeClr val="tx1"/>
                </a:solidFill>
              </a:rPr>
              <a:t>3</a:t>
            </a:r>
            <a:r>
              <a:rPr lang="en-US" sz="1800" dirty="0">
                <a:solidFill>
                  <a:schemeClr val="tx1"/>
                </a:solidFill>
              </a:rPr>
              <a:t>NH</a:t>
            </a:r>
            <a:r>
              <a:rPr lang="en-US" sz="1800" baseline="-25000" dirty="0">
                <a:solidFill>
                  <a:schemeClr val="tx1"/>
                </a:solidFill>
              </a:rPr>
              <a:t>2</a:t>
            </a:r>
            <a:r>
              <a:rPr lang="en-US" sz="1800" dirty="0">
                <a:solidFill>
                  <a:schemeClr val="tx1"/>
                </a:solidFill>
              </a:rPr>
              <a:t>)</a:t>
            </a:r>
            <a:endParaRPr lang="en-US" dirty="0">
              <a:solidFill>
                <a:schemeClr val="tx1"/>
              </a:solidFill>
            </a:endParaRPr>
          </a:p>
        </p:txBody>
      </p:sp>
      <p:pic>
        <p:nvPicPr>
          <p:cNvPr id="16" name="Movietes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07856" y="1949846"/>
            <a:ext cx="5396583" cy="4047438"/>
          </a:xfrm>
          <a:prstGeom prst="rect">
            <a:avLst/>
          </a:prstGeom>
        </p:spPr>
      </p:pic>
    </p:spTree>
    <p:extLst>
      <p:ext uri="{BB962C8B-B14F-4D97-AF65-F5344CB8AC3E}">
        <p14:creationId xmlns:p14="http://schemas.microsoft.com/office/powerpoint/2010/main" val="2139100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570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4" repeatCount="indefinite" fill="remove" display="0">
                  <p:stCondLst>
                    <p:cond delay="indefinite"/>
                  </p:stCondLst>
                </p:cTn>
                <p:tgtEl>
                  <p:spTgt spid="1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0" y="0"/>
            <a:ext cx="9140825" cy="731838"/>
          </a:xfrm>
          <a:prstGeom prst="rect">
            <a:avLst/>
          </a:prstGeom>
          <a:solidFill>
            <a:srgbClr val="0070C0"/>
          </a:solidFill>
          <a:ln>
            <a:noFill/>
          </a:ln>
          <a:effectLst/>
        </p:spPr>
        <p:txBody>
          <a:bodyPr tIns="182880" bIns="182880"/>
          <a:lstStyle>
            <a:lvl1pPr marL="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1pPr>
            <a:lvl2pPr marL="742950" indent="-28575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2pPr>
            <a:lvl3pPr marL="11430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3pPr>
            <a:lvl4pPr marL="16002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4pPr>
            <a:lvl5pPr marL="20574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9pPr>
          </a:lstStyle>
          <a:p>
            <a:r>
              <a:rPr lang="en-US" altLang="en-US" sz="2400" dirty="0">
                <a:solidFill>
                  <a:schemeClr val="bg1"/>
                </a:solidFill>
                <a:latin typeface="Calibri" pitchFamily="34" charset="0"/>
                <a:ea typeface="Microsoft YaHei" pitchFamily="34" charset="-122"/>
              </a:rPr>
              <a:t>The role of highly-oxidized </a:t>
            </a:r>
            <a:r>
              <a:rPr lang="en-US" altLang="en-US" sz="2400" dirty="0" smtClean="0">
                <a:solidFill>
                  <a:schemeClr val="bg1"/>
                </a:solidFill>
                <a:latin typeface="Calibri" pitchFamily="34" charset="0"/>
                <a:ea typeface="Microsoft YaHei" pitchFamily="34" charset="-122"/>
              </a:rPr>
              <a:t>organics in nanoparticle growth</a:t>
            </a:r>
            <a:endParaRPr lang="en-US" altLang="en-US" sz="2400" dirty="0">
              <a:solidFill>
                <a:schemeClr val="bg1"/>
              </a:solidFill>
              <a:latin typeface="Calibri" pitchFamily="34" charset="0"/>
              <a:ea typeface="Microsoft YaHei" pitchFamily="34" charset="-122"/>
            </a:endParaRPr>
          </a:p>
        </p:txBody>
      </p:sp>
      <p:pic>
        <p:nvPicPr>
          <p:cNvPr id="8" name="Picture 40" descr="aitk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4" y="3248025"/>
            <a:ext cx="21717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7"/>
          <p:cNvSpPr>
            <a:spLocks noChangeArrowheads="1"/>
          </p:cNvSpPr>
          <p:nvPr/>
        </p:nvSpPr>
        <p:spPr bwMode="auto">
          <a:xfrm>
            <a:off x="142082" y="6405563"/>
            <a:ext cx="2551112"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164117" tIns="82058" rIns="164117" bIns="82058">
            <a:spAutoFit/>
          </a:bodyPr>
          <a:lstStyle>
            <a:lvl1pPr marL="342900" indent="-342900">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r>
              <a:rPr lang="en-US" altLang="en-US" sz="1600">
                <a:solidFill>
                  <a:schemeClr val="tx2"/>
                </a:solidFill>
              </a:rPr>
              <a:t>John Aitken (1839-1919)</a:t>
            </a:r>
          </a:p>
        </p:txBody>
      </p:sp>
      <p:sp>
        <p:nvSpPr>
          <p:cNvPr id="10" name="Rounded Rectangular Callout 9"/>
          <p:cNvSpPr/>
          <p:nvPr/>
        </p:nvSpPr>
        <p:spPr>
          <a:xfrm>
            <a:off x="1322396" y="980728"/>
            <a:ext cx="7498076" cy="2267297"/>
          </a:xfrm>
          <a:prstGeom prst="wedgeRoundRectCallout">
            <a:avLst>
              <a:gd name="adj1" fmla="val -37986"/>
              <a:gd name="adj2" fmla="val 757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t>“It seems therefore probable that the sun’s rays will decompose some </a:t>
            </a:r>
            <a:r>
              <a:rPr lang="en-US" sz="2400" dirty="0" smtClean="0"/>
              <a:t>of </a:t>
            </a:r>
            <a:r>
              <a:rPr lang="en-US" sz="2400" dirty="0"/>
              <a:t>the gases and </a:t>
            </a:r>
            <a:r>
              <a:rPr lang="en-US" sz="2400" dirty="0" err="1"/>
              <a:t>vapours</a:t>
            </a:r>
            <a:r>
              <a:rPr lang="en-US" sz="2400" dirty="0"/>
              <a:t> in the air, and if these decomposed </a:t>
            </a:r>
            <a:r>
              <a:rPr lang="en-US" sz="2400" dirty="0" smtClean="0"/>
              <a:t>substances </a:t>
            </a:r>
            <a:r>
              <a:rPr lang="en-US" sz="2400" dirty="0"/>
              <a:t>have a lower </a:t>
            </a:r>
            <a:r>
              <a:rPr lang="en-US" sz="2400" dirty="0" err="1"/>
              <a:t>vapour</a:t>
            </a:r>
            <a:r>
              <a:rPr lang="en-US" sz="2400" dirty="0"/>
              <a:t> tension than the substance </a:t>
            </a:r>
            <a:r>
              <a:rPr lang="en-US" sz="2400" dirty="0" smtClean="0"/>
              <a:t>from which </a:t>
            </a:r>
            <a:r>
              <a:rPr lang="en-US" sz="2400" dirty="0"/>
              <a:t>they are formed, they condense into very fine particles</a:t>
            </a:r>
            <a:r>
              <a:rPr lang="en-US" sz="2400" dirty="0" smtClean="0"/>
              <a:t>.”</a:t>
            </a:r>
          </a:p>
        </p:txBody>
      </p:sp>
      <p:sp>
        <p:nvSpPr>
          <p:cNvPr id="2" name="Rectangle 1"/>
          <p:cNvSpPr/>
          <p:nvPr/>
        </p:nvSpPr>
        <p:spPr>
          <a:xfrm>
            <a:off x="4629168" y="6353175"/>
            <a:ext cx="4340419" cy="369332"/>
          </a:xfrm>
          <a:prstGeom prst="rect">
            <a:avLst/>
          </a:prstGeom>
        </p:spPr>
        <p:txBody>
          <a:bodyPr wrap="none">
            <a:spAutoFit/>
          </a:bodyPr>
          <a:lstStyle/>
          <a:p>
            <a:r>
              <a:rPr lang="en-US" altLang="en-US" i="1" dirty="0">
                <a:solidFill>
                  <a:srgbClr val="C00000"/>
                </a:solidFill>
              </a:rPr>
              <a:t>On dust, fogs, and clouds</a:t>
            </a:r>
            <a:r>
              <a:rPr lang="en-US" altLang="en-US" dirty="0">
                <a:solidFill>
                  <a:srgbClr val="C00000"/>
                </a:solidFill>
              </a:rPr>
              <a:t>, Trans. R.S.E., 1880</a:t>
            </a:r>
            <a:endParaRPr lang="en-US" dirty="0">
              <a:solidFill>
                <a:srgbClr val="C00000"/>
              </a:solidFill>
            </a:endParaRPr>
          </a:p>
        </p:txBody>
      </p:sp>
    </p:spTree>
    <p:extLst>
      <p:ext uri="{BB962C8B-B14F-4D97-AF65-F5344CB8AC3E}">
        <p14:creationId xmlns:p14="http://schemas.microsoft.com/office/powerpoint/2010/main" val="3301664609"/>
      </p:ext>
    </p:extLst>
  </p:cSld>
  <p:clrMapOvr>
    <a:masterClrMapping/>
  </p:clrMapOvr>
  <p:transition spd="med" advTm="36832"/>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0" y="0"/>
            <a:ext cx="9140825" cy="731838"/>
          </a:xfrm>
          <a:prstGeom prst="rect">
            <a:avLst/>
          </a:prstGeom>
          <a:solidFill>
            <a:srgbClr val="0070C0"/>
          </a:solidFill>
          <a:ln>
            <a:noFill/>
          </a:ln>
          <a:effectLst/>
        </p:spPr>
        <p:txBody>
          <a:bodyPr tIns="182880" bIns="182880"/>
          <a:lstStyle>
            <a:lvl1pPr marL="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1pPr>
            <a:lvl2pPr marL="742950" indent="-28575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2pPr>
            <a:lvl3pPr marL="11430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3pPr>
            <a:lvl4pPr marL="16002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4pPr>
            <a:lvl5pPr marL="20574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9pPr>
          </a:lstStyle>
          <a:p>
            <a:pPr eaLnBrk="1" hangingPunct="1"/>
            <a:r>
              <a:rPr lang="en-US" altLang="en-US" sz="2400" dirty="0">
                <a:solidFill>
                  <a:schemeClr val="bg1"/>
                </a:solidFill>
                <a:latin typeface="Calibri" pitchFamily="34" charset="0"/>
                <a:ea typeface="Microsoft YaHei" pitchFamily="34" charset="-122"/>
              </a:rPr>
              <a:t>Cluster Chemical Ionization Mass Spectrometer (Cluster CIMS)</a:t>
            </a: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2222500"/>
            <a:ext cx="4933950" cy="3702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888" y="1819275"/>
            <a:ext cx="2663825" cy="3767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9" name="Rectangle 4"/>
          <p:cNvSpPr>
            <a:spLocks noChangeArrowheads="1"/>
          </p:cNvSpPr>
          <p:nvPr/>
        </p:nvSpPr>
        <p:spPr bwMode="auto">
          <a:xfrm>
            <a:off x="72806" y="836712"/>
            <a:ext cx="8376309"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3200">
                <a:solidFill>
                  <a:srgbClr val="A50021"/>
                </a:solidFill>
                <a:latin typeface="Arial" pitchFamily="34" charset="0"/>
              </a:defRPr>
            </a:lvl1pPr>
            <a:lvl2pPr marL="742950" indent="-28575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3200">
                <a:solidFill>
                  <a:srgbClr val="A50021"/>
                </a:solidFill>
                <a:latin typeface="Arial" pitchFamily="34" charset="0"/>
              </a:defRPr>
            </a:lvl2pPr>
            <a:lvl3pPr marL="1143000" indent="-2286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3200">
                <a:solidFill>
                  <a:srgbClr val="A50021"/>
                </a:solidFill>
                <a:latin typeface="Arial" pitchFamily="34" charset="0"/>
              </a:defRPr>
            </a:lvl3pPr>
            <a:lvl4pPr marL="1600200" indent="-2286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3200">
                <a:solidFill>
                  <a:srgbClr val="A50021"/>
                </a:solidFill>
                <a:latin typeface="Arial" pitchFamily="34" charset="0"/>
              </a:defRPr>
            </a:lvl4pPr>
            <a:lvl5pPr marL="2057400" indent="-2286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3200">
                <a:solidFill>
                  <a:srgbClr val="A50021"/>
                </a:solidFill>
                <a:latin typeface="Arial" pitchFamily="34" charset="0"/>
              </a:defRPr>
            </a:lvl9pPr>
          </a:lstStyle>
          <a:p>
            <a:pPr>
              <a:buFont typeface="Arial" pitchFamily="34" charset="0"/>
              <a:buChar char="•"/>
            </a:pPr>
            <a:r>
              <a:rPr lang="en-US" altLang="en-US" sz="1800" dirty="0">
                <a:solidFill>
                  <a:srgbClr val="000000"/>
                </a:solidFill>
              </a:rPr>
              <a:t>Can detect sticky compounds with a “wall-less” inlet</a:t>
            </a:r>
          </a:p>
          <a:p>
            <a:pPr algn="l">
              <a:buFont typeface="Arial" pitchFamily="34" charset="0"/>
              <a:buChar char="•"/>
            </a:pPr>
            <a:r>
              <a:rPr lang="en-US" altLang="en-US" sz="1800" dirty="0" smtClean="0">
                <a:solidFill>
                  <a:srgbClr val="000000"/>
                </a:solidFill>
              </a:rPr>
              <a:t>Chemically </a:t>
            </a:r>
            <a:r>
              <a:rPr lang="en-US" altLang="en-US" sz="1800" dirty="0">
                <a:solidFill>
                  <a:srgbClr val="000000"/>
                </a:solidFill>
              </a:rPr>
              <a:t>ionizes ambient gases and clusters using (</a:t>
            </a:r>
            <a:r>
              <a:rPr lang="en-US" altLang="en-US" sz="1800" dirty="0" smtClean="0">
                <a:solidFill>
                  <a:srgbClr val="000000"/>
                </a:solidFill>
              </a:rPr>
              <a:t>HNO</a:t>
            </a:r>
            <a:r>
              <a:rPr lang="en-US" altLang="en-US" sz="1800" baseline="-25000" dirty="0" smtClean="0">
                <a:solidFill>
                  <a:srgbClr val="000000"/>
                </a:solidFill>
              </a:rPr>
              <a:t>3</a:t>
            </a:r>
            <a:r>
              <a:rPr lang="en-US" altLang="en-US" sz="1800" dirty="0" smtClean="0">
                <a:solidFill>
                  <a:srgbClr val="000000"/>
                </a:solidFill>
              </a:rPr>
              <a:t>)NO</a:t>
            </a:r>
            <a:r>
              <a:rPr lang="en-US" altLang="en-US" sz="1800" baseline="-25000" dirty="0" smtClean="0">
                <a:solidFill>
                  <a:srgbClr val="000000"/>
                </a:solidFill>
              </a:rPr>
              <a:t>3</a:t>
            </a:r>
            <a:r>
              <a:rPr lang="en-US" altLang="en-US" sz="1800" baseline="30000" dirty="0" smtClean="0">
                <a:solidFill>
                  <a:srgbClr val="000000"/>
                </a:solidFill>
              </a:rPr>
              <a:t>-</a:t>
            </a:r>
            <a:r>
              <a:rPr lang="en-US" altLang="en-US" sz="1800" dirty="0">
                <a:solidFill>
                  <a:srgbClr val="000000"/>
                </a:solidFill>
              </a:rPr>
              <a:t> </a:t>
            </a:r>
            <a:r>
              <a:rPr lang="en-US" altLang="en-US" sz="1800" dirty="0" smtClean="0">
                <a:solidFill>
                  <a:srgbClr val="000000"/>
                </a:solidFill>
              </a:rPr>
              <a:t>or acetate.</a:t>
            </a:r>
          </a:p>
          <a:p>
            <a:pPr>
              <a:buFont typeface="Arial" pitchFamily="34" charset="0"/>
              <a:buChar char="•"/>
            </a:pPr>
            <a:r>
              <a:rPr lang="en-US" altLang="en-US" sz="1800" dirty="0" smtClean="0">
                <a:solidFill>
                  <a:srgbClr val="000000"/>
                </a:solidFill>
              </a:rPr>
              <a:t>Most organic acids for adducts with </a:t>
            </a:r>
            <a:r>
              <a:rPr lang="en-US" altLang="en-US" sz="1800" dirty="0">
                <a:solidFill>
                  <a:srgbClr val="000000"/>
                </a:solidFill>
              </a:rPr>
              <a:t>NO</a:t>
            </a:r>
            <a:r>
              <a:rPr lang="en-US" altLang="en-US" sz="1800" baseline="-25000" dirty="0">
                <a:solidFill>
                  <a:srgbClr val="000000"/>
                </a:solidFill>
              </a:rPr>
              <a:t>3</a:t>
            </a:r>
            <a:r>
              <a:rPr lang="en-US" altLang="en-US" sz="1800" baseline="30000" dirty="0">
                <a:solidFill>
                  <a:srgbClr val="000000"/>
                </a:solidFill>
              </a:rPr>
              <a:t>-</a:t>
            </a:r>
            <a:endParaRPr lang="en-US" altLang="en-US" sz="1800" dirty="0" smtClean="0">
              <a:solidFill>
                <a:srgbClr val="000000"/>
              </a:solidFill>
            </a:endParaRPr>
          </a:p>
          <a:p>
            <a:pPr algn="l">
              <a:buFont typeface="Arial" pitchFamily="34" charset="0"/>
              <a:buChar char="•"/>
            </a:pPr>
            <a:r>
              <a:rPr lang="en-US" altLang="en-US" sz="1800" dirty="0" smtClean="0">
                <a:solidFill>
                  <a:srgbClr val="000000"/>
                </a:solidFill>
              </a:rPr>
              <a:t>Analyzes </a:t>
            </a:r>
            <a:r>
              <a:rPr lang="en-US" altLang="en-US" sz="1800" dirty="0">
                <a:solidFill>
                  <a:srgbClr val="000000"/>
                </a:solidFill>
              </a:rPr>
              <a:t>ions with a quadrupole mass spectrometer</a:t>
            </a:r>
          </a:p>
        </p:txBody>
      </p:sp>
      <p:sp>
        <p:nvSpPr>
          <p:cNvPr id="21510" name="Text Box 5"/>
          <p:cNvSpPr txBox="1">
            <a:spLocks noChangeArrowheads="1"/>
          </p:cNvSpPr>
          <p:nvPr/>
        </p:nvSpPr>
        <p:spPr bwMode="auto">
          <a:xfrm>
            <a:off x="8083550" y="3611563"/>
            <a:ext cx="750888"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9pPr>
          </a:lstStyle>
          <a:p>
            <a:pPr eaLnBrk="1" hangingPunct="1"/>
            <a:r>
              <a:rPr lang="en-US" altLang="en-US" sz="1600">
                <a:solidFill>
                  <a:srgbClr val="000000"/>
                </a:solidFill>
                <a:ea typeface="Microsoft YaHei" pitchFamily="34" charset="-122"/>
              </a:rPr>
              <a:t>mass</a:t>
            </a:r>
          </a:p>
          <a:p>
            <a:pPr eaLnBrk="1" hangingPunct="1"/>
            <a:r>
              <a:rPr lang="en-US" altLang="en-US" sz="1600">
                <a:solidFill>
                  <a:srgbClr val="000000"/>
                </a:solidFill>
                <a:ea typeface="Microsoft YaHei" pitchFamily="34" charset="-122"/>
              </a:rPr>
              <a:t>spec</a:t>
            </a:r>
          </a:p>
        </p:txBody>
      </p:sp>
      <p:sp>
        <p:nvSpPr>
          <p:cNvPr id="21511" name="Text Box 6"/>
          <p:cNvSpPr txBox="1">
            <a:spLocks noChangeArrowheads="1"/>
          </p:cNvSpPr>
          <p:nvPr/>
        </p:nvSpPr>
        <p:spPr bwMode="auto">
          <a:xfrm>
            <a:off x="6781800" y="6477000"/>
            <a:ext cx="2286000" cy="329103"/>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2080" tIns="41040" rIns="82080" bIns="4104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9pPr>
          </a:lstStyle>
          <a:p>
            <a:pPr algn="r" eaLnBrk="1" hangingPunct="1"/>
            <a:r>
              <a:rPr lang="en-US" altLang="en-US" sz="1600" dirty="0">
                <a:solidFill>
                  <a:srgbClr val="CC0000"/>
                </a:solidFill>
                <a:ea typeface="Microsoft YaHei" pitchFamily="34" charset="-122"/>
              </a:rPr>
              <a:t>Zhao et al., JGR, 2010</a:t>
            </a:r>
          </a:p>
        </p:txBody>
      </p:sp>
    </p:spTree>
    <p:extLst>
      <p:ext uri="{BB962C8B-B14F-4D97-AF65-F5344CB8AC3E}">
        <p14:creationId xmlns:p14="http://schemas.microsoft.com/office/powerpoint/2010/main" val="725089448"/>
      </p:ext>
    </p:extLst>
  </p:cSld>
  <p:clrMapOvr>
    <a:masterClrMapping/>
  </p:clrMapOvr>
  <p:transition spd="med" advTm="73715"/>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2410"/>
            <a:ext cx="9140825" cy="551090"/>
          </a:xfrm>
          <a:solidFill>
            <a:srgbClr val="0070C0"/>
          </a:solidFill>
        </p:spPr>
        <p:txBody>
          <a:bodyPr tIns="90000" bIns="90000">
            <a:spAutoFit/>
          </a:bodyPr>
          <a:lstStyle/>
          <a:p>
            <a:pPr algn="l"/>
            <a:r>
              <a:rPr lang="en-US" altLang="en-US" sz="2400" dirty="0" smtClean="0">
                <a:solidFill>
                  <a:schemeClr val="bg1"/>
                </a:solidFill>
              </a:rPr>
              <a:t>Laboratory studies of nanoparticle growth by organics</a:t>
            </a:r>
          </a:p>
        </p:txBody>
      </p:sp>
      <p:pic>
        <p:nvPicPr>
          <p:cNvPr id="17411" name="Picture 1"/>
          <p:cNvPicPr>
            <a:picLocks noChangeAspect="1"/>
          </p:cNvPicPr>
          <p:nvPr/>
        </p:nvPicPr>
        <p:blipFill>
          <a:blip r:embed="rId2">
            <a:extLst>
              <a:ext uri="{28A0092B-C50C-407E-A947-70E740481C1C}">
                <a14:useLocalDpi xmlns:a14="http://schemas.microsoft.com/office/drawing/2010/main" val="0"/>
              </a:ext>
            </a:extLst>
          </a:blip>
          <a:srcRect l="3999" t="35936" r="6999" b="1144"/>
          <a:stretch>
            <a:fillRect/>
          </a:stretch>
        </p:blipFill>
        <p:spPr bwMode="auto">
          <a:xfrm>
            <a:off x="417513" y="1447800"/>
            <a:ext cx="8137525"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2"/>
          <p:cNvSpPr>
            <a:spLocks noChangeArrowheads="1"/>
          </p:cNvSpPr>
          <p:nvPr/>
        </p:nvSpPr>
        <p:spPr bwMode="auto">
          <a:xfrm>
            <a:off x="50800" y="764704"/>
            <a:ext cx="88566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r>
              <a:rPr lang="en-US" altLang="en-US" sz="2000" dirty="0"/>
              <a:t>6 L temperature-controlled flow tube + 10 m</a:t>
            </a:r>
            <a:r>
              <a:rPr lang="en-US" altLang="en-US" sz="2000" baseline="30000" dirty="0"/>
              <a:t>3</a:t>
            </a:r>
            <a:r>
              <a:rPr lang="en-US" altLang="en-US" sz="2000" dirty="0"/>
              <a:t> Teflon bag reaction chamber</a:t>
            </a:r>
            <a:br>
              <a:rPr lang="en-US" altLang="en-US" sz="2000" dirty="0"/>
            </a:br>
            <a:r>
              <a:rPr lang="en-US" altLang="en-US" sz="2000" dirty="0"/>
              <a:t>+ biogenic emissions enclosure for sampling VOCs from live plant emissions</a:t>
            </a:r>
          </a:p>
          <a:p>
            <a:r>
              <a:rPr lang="en-US" altLang="en-US" sz="2000" dirty="0"/>
              <a:t> </a:t>
            </a:r>
          </a:p>
        </p:txBody>
      </p:sp>
      <p:sp>
        <p:nvSpPr>
          <p:cNvPr id="17413" name="Rectangle 6"/>
          <p:cNvSpPr>
            <a:spLocks noChangeArrowheads="1"/>
          </p:cNvSpPr>
          <p:nvPr/>
        </p:nvSpPr>
        <p:spPr bwMode="auto">
          <a:xfrm>
            <a:off x="31750" y="5867400"/>
            <a:ext cx="86995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r>
              <a:rPr lang="en-US" altLang="en-US" sz="1800"/>
              <a:t>Photo: recent laboratory campaign to study new particle formation and growth from </a:t>
            </a:r>
            <a:br>
              <a:rPr lang="en-US" altLang="en-US" sz="1800"/>
            </a:br>
            <a:r>
              <a:rPr lang="en-US" altLang="en-US" sz="1800"/>
              <a:t>biogenic VOC + nitrate radical chemistry.  </a:t>
            </a:r>
          </a:p>
        </p:txBody>
      </p:sp>
      <p:sp>
        <p:nvSpPr>
          <p:cNvPr id="17414" name="Rectangle 8"/>
          <p:cNvSpPr>
            <a:spLocks noChangeArrowheads="1"/>
          </p:cNvSpPr>
          <p:nvPr/>
        </p:nvSpPr>
        <p:spPr bwMode="auto">
          <a:xfrm>
            <a:off x="6329363" y="6488113"/>
            <a:ext cx="275431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r>
              <a:rPr lang="en-US" altLang="en-US" sz="1600"/>
              <a:t>VanReken et al., ACP, 2006 </a:t>
            </a:r>
          </a:p>
        </p:txBody>
      </p:sp>
    </p:spTree>
    <p:extLst>
      <p:ext uri="{BB962C8B-B14F-4D97-AF65-F5344CB8AC3E}">
        <p14:creationId xmlns:p14="http://schemas.microsoft.com/office/powerpoint/2010/main" val="2721690938"/>
      </p:ext>
    </p:extLst>
  </p:cSld>
  <p:clrMapOvr>
    <a:masterClrMapping/>
  </p:clrMapOvr>
  <mc:AlternateContent xmlns:mc="http://schemas.openxmlformats.org/markup-compatibility/2006" xmlns:p14="http://schemas.microsoft.com/office/powerpoint/2010/main">
    <mc:Choice Requires="p14">
      <p:transition spd="slow" p14:dur="2000" advTm="44783"/>
    </mc:Choice>
    <mc:Fallback xmlns="">
      <p:transition spd="slow" advTm="44783"/>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0" y="0"/>
            <a:ext cx="9144000" cy="914400"/>
          </a:xfrm>
          <a:prstGeom prst="rect">
            <a:avLst/>
          </a:prstGeom>
          <a:solidFill>
            <a:schemeClr val="accent1"/>
          </a:solidFill>
          <a:ln>
            <a:noFill/>
          </a:ln>
          <a:effectLst/>
          <a:extLst/>
        </p:spPr>
        <p:txBody>
          <a:bodyPr anchor="ctr"/>
          <a:lstStyle>
            <a:lvl1pPr marL="228600"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pitchFamily="34" charset="0"/>
                <a:ea typeface="Microsoft YaHei" pitchFamily="34" charset="-122"/>
              </a:defRPr>
            </a:lvl1pPr>
            <a:lvl2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pitchFamily="34" charset="0"/>
                <a:ea typeface="Microsoft YaHei" pitchFamily="34" charset="-122"/>
              </a:defRPr>
            </a:lvl2pPr>
            <a:lvl3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pitchFamily="34" charset="0"/>
                <a:ea typeface="Microsoft YaHei" pitchFamily="34" charset="-122"/>
              </a:defRPr>
            </a:lvl3pPr>
            <a:lvl4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pitchFamily="34" charset="0"/>
                <a:ea typeface="Microsoft YaHei" pitchFamily="34" charset="-122"/>
              </a:defRPr>
            </a:lvl4pPr>
            <a:lvl5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pitchFamily="34" charset="0"/>
                <a:ea typeface="Microsoft YaHei" pitchFamily="34" charset="-122"/>
              </a:defRPr>
            </a:lvl9pPr>
          </a:lstStyle>
          <a:p>
            <a:pPr eaLnBrk="1" hangingPunct="1">
              <a:buClrTx/>
              <a:buFontTx/>
              <a:buNone/>
            </a:pPr>
            <a:r>
              <a:rPr lang="en-US" altLang="en-US" sz="2400" dirty="0">
                <a:latin typeface="Calibri" pitchFamily="34" charset="0"/>
              </a:rPr>
              <a:t>Cluster CIMS: Identifying </a:t>
            </a:r>
            <a:r>
              <a:rPr lang="en-US" altLang="en-US" sz="2400" dirty="0" smtClean="0">
                <a:latin typeface="Calibri" pitchFamily="34" charset="0"/>
              </a:rPr>
              <a:t>secondary </a:t>
            </a:r>
            <a:r>
              <a:rPr lang="en-US" altLang="en-US" sz="2400" dirty="0">
                <a:latin typeface="Calibri" pitchFamily="34" charset="0"/>
              </a:rPr>
              <a:t>organic </a:t>
            </a:r>
            <a:r>
              <a:rPr lang="en-US" altLang="en-US" sz="2400" dirty="0" smtClean="0">
                <a:latin typeface="Calibri" pitchFamily="34" charset="0"/>
              </a:rPr>
              <a:t>nanoparticle precursors from </a:t>
            </a:r>
            <a:r>
              <a:rPr lang="en-US" altLang="en-US" sz="2400" dirty="0">
                <a:latin typeface="Symbol" pitchFamily="18" charset="2"/>
              </a:rPr>
              <a:t></a:t>
            </a:r>
            <a:r>
              <a:rPr lang="en-US" altLang="en-US" sz="2400" dirty="0">
                <a:latin typeface="Calibri" pitchFamily="34" charset="0"/>
              </a:rPr>
              <a:t>-pinene + ozone chamber experiment</a:t>
            </a:r>
          </a:p>
        </p:txBody>
      </p:sp>
      <p:sp>
        <p:nvSpPr>
          <p:cNvPr id="13317" name="Rectangle 4"/>
          <p:cNvSpPr>
            <a:spLocks noChangeArrowheads="1"/>
          </p:cNvSpPr>
          <p:nvPr/>
        </p:nvSpPr>
        <p:spPr bwMode="auto">
          <a:xfrm>
            <a:off x="304800" y="1063625"/>
            <a:ext cx="1818928" cy="925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Microsoft YaHei" pitchFamily="34" charset="-122"/>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Microsoft YaHei" pitchFamily="34" charset="-122"/>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Microsoft YaHei" pitchFamily="34" charset="-122"/>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Microsoft YaHei" pitchFamily="34" charset="-122"/>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Microsoft YaHei" pitchFamily="34" charset="-122"/>
              </a:defRPr>
            </a:lvl9pPr>
          </a:lstStyle>
          <a:p>
            <a:pPr eaLnBrk="1" hangingPunct="1">
              <a:buClrTx/>
              <a:buFontTx/>
              <a:buNone/>
            </a:pPr>
            <a:r>
              <a:rPr lang="en-US" altLang="en-US" dirty="0" smtClean="0">
                <a:solidFill>
                  <a:srgbClr val="000000"/>
                </a:solidFill>
                <a:latin typeface="Symbol" pitchFamily="18" charset="2"/>
                <a:ea typeface="ＭＳ Ｐゴシック" pitchFamily="34" charset="-128"/>
              </a:rPr>
              <a:t></a:t>
            </a:r>
            <a:r>
              <a:rPr lang="en-US" altLang="en-US" dirty="0">
                <a:solidFill>
                  <a:srgbClr val="000000"/>
                </a:solidFill>
                <a:latin typeface="Calibri" pitchFamily="34" charset="0"/>
                <a:ea typeface="ＭＳ Ｐゴシック" pitchFamily="34" charset="-128"/>
              </a:rPr>
              <a:t>-pinene: 5 </a:t>
            </a:r>
            <a:r>
              <a:rPr lang="en-US" altLang="en-US" dirty="0" smtClean="0">
                <a:solidFill>
                  <a:srgbClr val="000000"/>
                </a:solidFill>
                <a:latin typeface="Calibri" pitchFamily="34" charset="0"/>
                <a:ea typeface="ＭＳ Ｐゴシック" pitchFamily="34" charset="-128"/>
              </a:rPr>
              <a:t>ppb</a:t>
            </a:r>
          </a:p>
          <a:p>
            <a:pPr eaLnBrk="1" hangingPunct="1">
              <a:buClrTx/>
              <a:buFontTx/>
              <a:buNone/>
            </a:pPr>
            <a:r>
              <a:rPr lang="en-US" altLang="en-US" dirty="0" smtClean="0">
                <a:solidFill>
                  <a:srgbClr val="000000"/>
                </a:solidFill>
                <a:latin typeface="Calibri" pitchFamily="34" charset="0"/>
                <a:ea typeface="ＭＳ Ｐゴシック" pitchFamily="34" charset="-128"/>
              </a:rPr>
              <a:t>ozone</a:t>
            </a:r>
            <a:r>
              <a:rPr lang="en-US" altLang="en-US" dirty="0">
                <a:solidFill>
                  <a:srgbClr val="000000"/>
                </a:solidFill>
                <a:latin typeface="Calibri" pitchFamily="34" charset="0"/>
                <a:ea typeface="ＭＳ Ｐゴシック" pitchFamily="34" charset="-128"/>
              </a:rPr>
              <a:t>: 50 ppb</a:t>
            </a:r>
            <a:br>
              <a:rPr lang="en-US" altLang="en-US" dirty="0">
                <a:solidFill>
                  <a:srgbClr val="000000"/>
                </a:solidFill>
                <a:latin typeface="Calibri" pitchFamily="34" charset="0"/>
                <a:ea typeface="ＭＳ Ｐゴシック" pitchFamily="34" charset="-128"/>
              </a:rPr>
            </a:br>
            <a:r>
              <a:rPr lang="en-US" altLang="en-US" dirty="0">
                <a:solidFill>
                  <a:srgbClr val="000000"/>
                </a:solidFill>
                <a:latin typeface="Calibri" pitchFamily="34" charset="0"/>
                <a:ea typeface="ＭＳ Ｐゴシック" pitchFamily="34" charset="-128"/>
              </a:rPr>
              <a:t>NOx ~1 ppb</a:t>
            </a:r>
          </a:p>
        </p:txBody>
      </p:sp>
      <p:sp>
        <p:nvSpPr>
          <p:cNvPr id="8" name="Text Box 6"/>
          <p:cNvSpPr txBox="1">
            <a:spLocks noChangeArrowheads="1"/>
          </p:cNvSpPr>
          <p:nvPr/>
        </p:nvSpPr>
        <p:spPr bwMode="auto">
          <a:xfrm>
            <a:off x="3657600" y="6477000"/>
            <a:ext cx="5410200" cy="329103"/>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080" tIns="41040" rIns="82080" bIns="4104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9pPr>
          </a:lstStyle>
          <a:p>
            <a:pPr algn="r" eaLnBrk="1" hangingPunct="1"/>
            <a:r>
              <a:rPr lang="en-US" altLang="en-US" sz="1600" dirty="0">
                <a:solidFill>
                  <a:srgbClr val="CC0000"/>
                </a:solidFill>
                <a:ea typeface="Microsoft YaHei" pitchFamily="34" charset="-122"/>
              </a:rPr>
              <a:t>Zhao et al., </a:t>
            </a:r>
            <a:r>
              <a:rPr lang="en-US" altLang="en-US" sz="1600" dirty="0" smtClean="0">
                <a:solidFill>
                  <a:srgbClr val="CC0000"/>
                </a:solidFill>
                <a:ea typeface="Microsoft YaHei" pitchFamily="34" charset="-122"/>
              </a:rPr>
              <a:t>ACP 2013</a:t>
            </a:r>
            <a:endParaRPr lang="en-US" altLang="en-US" sz="1600" dirty="0">
              <a:solidFill>
                <a:srgbClr val="CC0000"/>
              </a:solidFill>
              <a:ea typeface="Microsoft YaHei" pitchFamily="34" charset="-122"/>
            </a:endParaRPr>
          </a:p>
        </p:txBody>
      </p:sp>
      <p:grpSp>
        <p:nvGrpSpPr>
          <p:cNvPr id="24" name="Group 23"/>
          <p:cNvGrpSpPr>
            <a:grpSpLocks noChangeAspect="1"/>
          </p:cNvGrpSpPr>
          <p:nvPr/>
        </p:nvGrpSpPr>
        <p:grpSpPr>
          <a:xfrm>
            <a:off x="611560" y="3936517"/>
            <a:ext cx="7614623" cy="2421993"/>
            <a:chOff x="1630418" y="4293096"/>
            <a:chExt cx="6091698" cy="1937594"/>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966" y="4335215"/>
              <a:ext cx="577215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418" y="4335215"/>
              <a:ext cx="304800"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7092280" y="4363416"/>
              <a:ext cx="36529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572000" y="4293096"/>
              <a:ext cx="36529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2197278" y="1161652"/>
            <a:ext cx="5467350" cy="2446248"/>
            <a:chOff x="2411760" y="1412776"/>
            <a:chExt cx="5467350" cy="2446248"/>
          </a:xfrm>
        </p:grpSpPr>
        <p:pic>
          <p:nvPicPr>
            <p:cNvPr id="10" name="Picture 9"/>
            <p:cNvPicPr/>
            <p:nvPr/>
          </p:nvPicPr>
          <p:blipFill rotWithShape="1">
            <a:blip r:embed="rId5" cstate="print">
              <a:extLst>
                <a:ext uri="{28A0092B-C50C-407E-A947-70E740481C1C}">
                  <a14:useLocalDpi xmlns:a14="http://schemas.microsoft.com/office/drawing/2010/main" val="0"/>
                </a:ext>
              </a:extLst>
            </a:blip>
            <a:srcRect t="-5" b="53833"/>
            <a:stretch/>
          </p:blipFill>
          <p:spPr bwMode="auto">
            <a:xfrm>
              <a:off x="2411760" y="1412776"/>
              <a:ext cx="5467350" cy="1944000"/>
            </a:xfrm>
            <a:prstGeom prst="rect">
              <a:avLst/>
            </a:prstGeom>
            <a:noFill/>
            <a:ln>
              <a:noFill/>
            </a:ln>
          </p:spPr>
        </p:pic>
        <p:cxnSp>
          <p:nvCxnSpPr>
            <p:cNvPr id="11" name="Straight Connector 10"/>
            <p:cNvCxnSpPr/>
            <p:nvPr/>
          </p:nvCxnSpPr>
          <p:spPr>
            <a:xfrm flipV="1">
              <a:off x="3738218" y="1526380"/>
              <a:ext cx="0" cy="18303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970466" y="1526380"/>
              <a:ext cx="0" cy="18303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411760" y="3140968"/>
              <a:ext cx="504056" cy="215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8837" y="3268474"/>
              <a:ext cx="418147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ight Brace 29"/>
          <p:cNvSpPr/>
          <p:nvPr/>
        </p:nvSpPr>
        <p:spPr>
          <a:xfrm rot="16200000">
            <a:off x="6368659" y="2389460"/>
            <a:ext cx="378265" cy="2675439"/>
          </a:xfrm>
          <a:prstGeom prst="rightBrace">
            <a:avLst>
              <a:gd name="adj1" fmla="val 59019"/>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ight Brace 39"/>
          <p:cNvSpPr/>
          <p:nvPr/>
        </p:nvSpPr>
        <p:spPr>
          <a:xfrm rot="16200000">
            <a:off x="3196611" y="2459313"/>
            <a:ext cx="378265" cy="2675439"/>
          </a:xfrm>
          <a:prstGeom prst="rightBrace">
            <a:avLst>
              <a:gd name="adj1" fmla="val 59019"/>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Connector 32"/>
          <p:cNvCxnSpPr>
            <a:endCxn id="40" idx="1"/>
          </p:cNvCxnSpPr>
          <p:nvPr/>
        </p:nvCxnSpPr>
        <p:spPr>
          <a:xfrm flipH="1">
            <a:off x="3385744" y="2997748"/>
            <a:ext cx="137992" cy="610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30" idx="1"/>
          </p:cNvCxnSpPr>
          <p:nvPr/>
        </p:nvCxnSpPr>
        <p:spPr>
          <a:xfrm>
            <a:off x="5755984" y="3017350"/>
            <a:ext cx="801808" cy="5206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5400000">
            <a:off x="7159014" y="2180067"/>
            <a:ext cx="1319592" cy="261610"/>
          </a:xfrm>
          <a:prstGeom prst="rect">
            <a:avLst/>
          </a:prstGeom>
          <a:noFill/>
        </p:spPr>
        <p:txBody>
          <a:bodyPr wrap="none" rtlCol="0">
            <a:spAutoFit/>
          </a:bodyPr>
          <a:lstStyle/>
          <a:p>
            <a:r>
              <a:rPr lang="en-US" sz="1100" b="1" dirty="0" err="1" smtClean="0">
                <a:latin typeface="Arial" panose="020B0604020202020204" pitchFamily="34" charset="0"/>
                <a:cs typeface="Arial" panose="020B0604020202020204" pitchFamily="34" charset="0"/>
              </a:rPr>
              <a:t>dN</a:t>
            </a:r>
            <a:r>
              <a:rPr lang="en-US" sz="1100" b="1" dirty="0" smtClean="0">
                <a:latin typeface="Arial" panose="020B0604020202020204" pitchFamily="34" charset="0"/>
                <a:cs typeface="Arial" panose="020B0604020202020204" pitchFamily="34" charset="0"/>
              </a:rPr>
              <a:t>/</a:t>
            </a:r>
            <a:r>
              <a:rPr lang="en-US" sz="1100" b="1" dirty="0" err="1" smtClean="0">
                <a:latin typeface="Arial" panose="020B0604020202020204" pitchFamily="34" charset="0"/>
                <a:cs typeface="Arial" panose="020B0604020202020204" pitchFamily="34" charset="0"/>
              </a:rPr>
              <a:t>dlogDp</a:t>
            </a:r>
            <a:r>
              <a:rPr lang="en-US" sz="1100" b="1" dirty="0" smtClean="0">
                <a:latin typeface="Arial" panose="020B0604020202020204" pitchFamily="34" charset="0"/>
                <a:cs typeface="Arial" panose="020B0604020202020204" pitchFamily="34" charset="0"/>
              </a:rPr>
              <a:t> (cm</a:t>
            </a:r>
            <a:r>
              <a:rPr lang="en-US" sz="1100" b="1" baseline="30000" dirty="0" smtClean="0">
                <a:latin typeface="Arial" panose="020B0604020202020204" pitchFamily="34" charset="0"/>
                <a:cs typeface="Arial" panose="020B0604020202020204" pitchFamily="34" charset="0"/>
              </a:rPr>
              <a:t>-3</a:t>
            </a:r>
            <a:r>
              <a:rPr lang="en-US" sz="1100" b="1" dirty="0" smtClean="0">
                <a:latin typeface="Arial" panose="020B0604020202020204" pitchFamily="34" charset="0"/>
                <a:cs typeface="Arial" panose="020B0604020202020204" pitchFamily="34" charset="0"/>
              </a:rPr>
              <a:t>)</a:t>
            </a:r>
            <a:endParaRPr lang="en-US" sz="1100" b="1" dirty="0">
              <a:latin typeface="Arial" panose="020B0604020202020204" pitchFamily="34" charset="0"/>
              <a:cs typeface="Arial" panose="020B0604020202020204" pitchFamily="34" charset="0"/>
            </a:endParaRPr>
          </a:p>
        </p:txBody>
      </p:sp>
      <p:sp>
        <p:nvSpPr>
          <p:cNvPr id="38" name="Rectangle 37"/>
          <p:cNvSpPr/>
          <p:nvPr/>
        </p:nvSpPr>
        <p:spPr>
          <a:xfrm>
            <a:off x="178639" y="3074172"/>
            <a:ext cx="2450223" cy="646331"/>
          </a:xfrm>
          <a:prstGeom prst="rect">
            <a:avLst/>
          </a:prstGeom>
        </p:spPr>
        <p:txBody>
          <a:bodyPr wrap="none">
            <a:spAutoFit/>
          </a:bodyPr>
          <a:lstStyle/>
          <a:p>
            <a:r>
              <a:rPr lang="en-US" altLang="en-US" dirty="0" smtClean="0">
                <a:solidFill>
                  <a:srgbClr val="C00000"/>
                </a:solidFill>
              </a:rPr>
              <a:t>highly </a:t>
            </a:r>
            <a:r>
              <a:rPr lang="en-US" altLang="en-US" dirty="0">
                <a:solidFill>
                  <a:srgbClr val="C00000"/>
                </a:solidFill>
              </a:rPr>
              <a:t>oxidized organics </a:t>
            </a:r>
            <a:r>
              <a:rPr lang="en-US" altLang="en-US" dirty="0" smtClean="0">
                <a:solidFill>
                  <a:srgbClr val="C00000"/>
                </a:solidFill>
              </a:rPr>
              <a:t/>
            </a:r>
            <a:br>
              <a:rPr lang="en-US" altLang="en-US" dirty="0" smtClean="0">
                <a:solidFill>
                  <a:srgbClr val="C00000"/>
                </a:solidFill>
              </a:rPr>
            </a:br>
            <a:r>
              <a:rPr lang="en-US" altLang="en-US" dirty="0" smtClean="0">
                <a:solidFill>
                  <a:srgbClr val="C00000"/>
                </a:solidFill>
              </a:rPr>
              <a:t>with ~20 Carbons</a:t>
            </a:r>
            <a:endParaRPr lang="en-US" altLang="en-US" dirty="0">
              <a:solidFill>
                <a:srgbClr val="C00000"/>
              </a:solidFill>
            </a:endParaRPr>
          </a:p>
        </p:txBody>
      </p:sp>
      <p:cxnSp>
        <p:nvCxnSpPr>
          <p:cNvPr id="41" name="Straight Arrow Connector 40"/>
          <p:cNvCxnSpPr>
            <a:stCxn id="38" idx="3"/>
          </p:cNvCxnSpPr>
          <p:nvPr/>
        </p:nvCxnSpPr>
        <p:spPr>
          <a:xfrm>
            <a:off x="2628862" y="3397338"/>
            <a:ext cx="1028738" cy="987119"/>
          </a:xfrm>
          <a:prstGeom prst="straightConnector1">
            <a:avLst/>
          </a:prstGeom>
          <a:ln>
            <a:tailEnd type="stealth"/>
          </a:ln>
        </p:spPr>
        <p:style>
          <a:lnRef idx="1">
            <a:schemeClr val="dk1"/>
          </a:lnRef>
          <a:fillRef idx="0">
            <a:schemeClr val="dk1"/>
          </a:fillRef>
          <a:effectRef idx="0">
            <a:schemeClr val="dk1"/>
          </a:effectRef>
          <a:fontRef idx="minor">
            <a:schemeClr val="tx1"/>
          </a:fontRef>
        </p:style>
      </p:cxnSp>
      <p:pic>
        <p:nvPicPr>
          <p:cNvPr id="23554" name="Picture 2" descr="ChemSpider 2D Image | (+/-)-alpha-Pinene | C10H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212" y="1931633"/>
            <a:ext cx="1110589" cy="11105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228184" y="4024871"/>
            <a:ext cx="2251450" cy="646331"/>
          </a:xfrm>
          <a:prstGeom prst="rect">
            <a:avLst/>
          </a:prstGeom>
        </p:spPr>
        <p:txBody>
          <a:bodyPr wrap="none">
            <a:spAutoFit/>
          </a:bodyPr>
          <a:lstStyle/>
          <a:p>
            <a:r>
              <a:rPr lang="en-US" altLang="en-US" dirty="0" smtClean="0">
                <a:solidFill>
                  <a:srgbClr val="C00000"/>
                </a:solidFill>
              </a:rPr>
              <a:t>oxidized organics with</a:t>
            </a:r>
            <a:br>
              <a:rPr lang="en-US" altLang="en-US" dirty="0" smtClean="0">
                <a:solidFill>
                  <a:srgbClr val="C00000"/>
                </a:solidFill>
              </a:rPr>
            </a:br>
            <a:r>
              <a:rPr lang="en-US" altLang="en-US" dirty="0" smtClean="0">
                <a:solidFill>
                  <a:srgbClr val="C00000"/>
                </a:solidFill>
              </a:rPr>
              <a:t>~10 Carbons</a:t>
            </a:r>
            <a:endParaRPr lang="en-US" dirty="0">
              <a:solidFill>
                <a:srgbClr val="C00000"/>
              </a:solidFill>
            </a:endParaRPr>
          </a:p>
        </p:txBody>
      </p:sp>
      <p:cxnSp>
        <p:nvCxnSpPr>
          <p:cNvPr id="25" name="Straight Arrow Connector 24"/>
          <p:cNvCxnSpPr/>
          <p:nvPr/>
        </p:nvCxnSpPr>
        <p:spPr>
          <a:xfrm flipH="1">
            <a:off x="5777087" y="4296557"/>
            <a:ext cx="451097" cy="133519"/>
          </a:xfrm>
          <a:prstGeom prst="straightConnector1">
            <a:avLst/>
          </a:prstGeom>
          <a:ln>
            <a:tailEnd type="stealt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28067558"/>
      </p:ext>
    </p:extLst>
  </p:cSld>
  <p:clrMapOvr>
    <a:masterClrMapping/>
  </p:clrMapOvr>
  <p:transition spd="med" advTm="9617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
          <p:cNvSpPr txBox="1">
            <a:spLocks noChangeArrowheads="1"/>
          </p:cNvSpPr>
          <p:nvPr/>
        </p:nvSpPr>
        <p:spPr bwMode="auto">
          <a:xfrm>
            <a:off x="-274" y="-27384"/>
            <a:ext cx="9180786" cy="551090"/>
          </a:xfrm>
          <a:prstGeom prst="rect">
            <a:avLst/>
          </a:prstGeom>
          <a:solidFill>
            <a:srgbClr val="0070C0"/>
          </a:solidFill>
          <a:ln>
            <a:noFill/>
          </a:ln>
          <a:effectLst/>
          <a:extLst/>
        </p:spPr>
        <p:txBody>
          <a:bodyPr tIns="90000" bIns="90000" anchor="ctr">
            <a:spAutoFit/>
          </a:bodyPr>
          <a:lstStyle>
            <a:lvl1pPr marL="228600"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1pPr>
            <a:lvl2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2pPr>
            <a:lvl3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3pPr>
            <a:lvl4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4pPr>
            <a:lvl5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9pPr>
          </a:lstStyle>
          <a:p>
            <a:pPr eaLnBrk="1" hangingPunct="1"/>
            <a:r>
              <a:rPr lang="en-US" altLang="en-US" sz="2400" dirty="0" smtClean="0">
                <a:solidFill>
                  <a:prstClr val="white"/>
                </a:solidFill>
                <a:latin typeface="Arial" panose="020B0604020202020204" pitchFamily="34" charset="0"/>
                <a:cs typeface="Arial" panose="020B0604020202020204" pitchFamily="34" charset="0"/>
              </a:rPr>
              <a:t>Acknowledgements: The New Particle Formation Team</a:t>
            </a:r>
            <a:endParaRPr lang="en-US" altLang="en-US" sz="2400" dirty="0">
              <a:solidFill>
                <a:prstClr val="white"/>
              </a:solidFill>
              <a:latin typeface="Arial" panose="020B0604020202020204" pitchFamily="34" charset="0"/>
              <a:cs typeface="Arial" panose="020B0604020202020204" pitchFamily="34" charset="0"/>
            </a:endParaRPr>
          </a:p>
        </p:txBody>
      </p:sp>
      <p:pic>
        <p:nvPicPr>
          <p:cNvPr id="14" name="Picture 14"/>
          <p:cNvPicPr>
            <a:picLocks noChangeAspect="1" noChangeArrowheads="1"/>
          </p:cNvPicPr>
          <p:nvPr/>
        </p:nvPicPr>
        <p:blipFill rotWithShape="1">
          <a:blip r:embed="rId3">
            <a:extLst>
              <a:ext uri="{28A0092B-C50C-407E-A947-70E740481C1C}">
                <a14:useLocalDpi xmlns:a14="http://schemas.microsoft.com/office/drawing/2010/main" val="0"/>
              </a:ext>
            </a:extLst>
          </a:blip>
          <a:srcRect l="15377" r="14428"/>
          <a:stretch/>
        </p:blipFill>
        <p:spPr bwMode="auto">
          <a:xfrm>
            <a:off x="3369497" y="763372"/>
            <a:ext cx="1152000" cy="136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5" name="Picture 7" descr="McMurry"/>
          <p:cNvPicPr>
            <a:picLocks noChangeAspect="1" noChangeArrowheads="1"/>
          </p:cNvPicPr>
          <p:nvPr/>
        </p:nvPicPr>
        <p:blipFill>
          <a:blip r:embed="rId4">
            <a:extLst>
              <a:ext uri="{28A0092B-C50C-407E-A947-70E740481C1C}">
                <a14:useLocalDpi xmlns:a14="http://schemas.microsoft.com/office/drawing/2010/main" val="0"/>
              </a:ext>
            </a:extLst>
          </a:blip>
          <a:srcRect r="9818"/>
          <a:stretch>
            <a:fillRect/>
          </a:stretch>
        </p:blipFill>
        <p:spPr bwMode="auto">
          <a:xfrm>
            <a:off x="7674733" y="763372"/>
            <a:ext cx="1163561" cy="136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1" descr="fe js km"/>
          <p:cNvPicPr>
            <a:picLocks noChangeAspect="1" noChangeArrowheads="1"/>
          </p:cNvPicPr>
          <p:nvPr/>
        </p:nvPicPr>
        <p:blipFill>
          <a:blip r:embed="rId5">
            <a:extLst>
              <a:ext uri="{28A0092B-C50C-407E-A947-70E740481C1C}">
                <a14:useLocalDpi xmlns:a14="http://schemas.microsoft.com/office/drawing/2010/main" val="0"/>
              </a:ext>
            </a:extLst>
          </a:blip>
          <a:srcRect l="10667" t="8000" r="58667" b="32001"/>
          <a:stretch>
            <a:fillRect/>
          </a:stretch>
        </p:blipFill>
        <p:spPr bwMode="auto">
          <a:xfrm>
            <a:off x="6636317" y="763372"/>
            <a:ext cx="1072251" cy="136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http://www.udel.edu/chem/johnston/mvj_new_files/image29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1497" y="763372"/>
            <a:ext cx="1023300" cy="1364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me.umn.edu/people/images/faculty/hogan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4797" y="763372"/>
            <a:ext cx="1091520" cy="13644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2" descr="data:image/jpeg;base64,/9j/4AAQSkZJRgABAQAAAQABAAD/2wCEAAkGBxMTEhUUExMWFhQXFxUXGBUYFxUWFxcZGBcXFxQXFRgYHCggGBolHBQVITEhJSkrLi4uFx8zODMsNygtLisBCgoKDg0OGxAQGywkHyYsLCwsLCwsLCwsLCwsLCwsLCwsLCwsLCwsLCwsLCwsLCwsLCwsLCwsLCwsLCwsLCwsLP/AABEIAQgAvwMBIgACEQEDEQH/xAAcAAACAwEBAQEAAAAAAAAAAAAEBQIDBgcAAQj/xAA+EAABAgQEAggEBQIGAgMAAAABAhEAAwQhBRIxQVFhBhMicYGRocEyQrHRFFJy4fAH8RUjM2KCwrLSJEOi/8QAGQEAAwEBAQAAAAAAAAAAAAAAAgMEAQAF/8QAJhEAAgICAgICAwADAQAAAAAAAAECEQMhEjEEQSJREzJhgZHBcf/aAAwDAQACEQMRAD8Ax9P0OVss+EGTcFmSRmTMUCObQVTYsoaxZiOMOlo8vk2ynR7o70nqBYuoC1/vG2oOlIsFOk84yWAIRlBhsuQk6RspNPRyWjeUOLoVuIMq5yVJ1jmMtBSeypu6DJuLzAj4o1ZE+znEtxaieYSIBNMRtAgx6/ahhTYmhW4hcsKe0ap+itMuJZIImzEtFcsXhLxyQakQCImERf1cQMxA1UB3kQBpAoilSIIVPR+dPnEAoHQvHGkJSImpFotlIixSLQa6BBOrj51cFZIiUwJoKpEQKIJW0DTahI3jbOK1IitYgaoxIDSFVTiajpBJNnWkNpkwcYplTkvrCCYqarQGKZdHPUdWhihsByHn4PlAVbSszGNTMw9QFoRYnTTvyuICPNM51Qv/AMQVLSW8onT4zMI0MeTSFQZrx8NGoAxRkFxKhi80rdOnAwUaqarVmgBEkg/CYImBYDgwKr2FsLkUGb5oLmUGUOIziMdUlRSdoYS8XK7PB8WgdDSmnLBZ3EGy8TAflqdhGUxLFW7ILcfcQNKxNklt7DhzJ4tGScmtDY467NOrHStRBBy2YaFT2cjYcOMLjULmKGZRTLL2SwAcaWu49jCs1qUXJJJLK43+Ycw/pBMjE0pHZu5vbfdQ4Ob+MJcX2h6SHsrC1MFIWC22vLQlzz0gxFMzEEpUL5QSxG+V7EcoV01YVC3iO/QjnEZOLlDoUlw7/uOCuY9YS8cwzbU6CQCNw/8AYbxVWzDL+INw4HujP0OKkfAsqTr1atR+kgON7+cOEYiFpyTTY6HccLaGAXKOmA4J9As7FwICmYyTpBpwQG4IUDoRBVPgSeEULGnsQ2xCusWrYxAUsxUbCXhCRtFww8DaD416Msx8vBSdYLl4OkbRpvwcRNLGVI7Qg/AgbR6TTAPDtVJAi5LPHKLs5seAJI2hfiiEBLxjafpeC3ago42lY+KG3Jdo6ovph+HYfnUbbwfOwHg8UYZi6E7w8kYsg7iCU17MlBiA4EQYorcEcaRsU1KDEuweEa+LApo5BW9DlZioH2gGfhyqcFaidGAtcx2adISY5j/VYiWJQG+ckdw7Pr9ILtcTo92zHiWZl/5/NYMlU2nAD6/wQbgNF/kJUfmD/UwWmUBCpZKdI9DHBNWxXPoXPiIOosPhhLliDKWTGxd6ClGgjCaMA3Fjr3QRimCBQcCC6OmMPkShkaLIwTjTI5ScWcpqp5kKyrdtjq3fyi6irjMZCSLF/uXf0P3h50rw0Ke388YxSKBcpeZBZ7QqeBNaWwfybOjYZUKQClQ0YjgRxH82h1SYiCIxvR2qVMTlWbgKB5+VoZSwREruGma6e0a4VkRVXQlkTbXia1CBllozgM14hFSsSEKpwEUiVGQyuTo5xoYz8UAhdUYoDoYjPkAjUwvTSXh7i2Yqo5WmnmDeDKMTybAnuh5Olhh2Rr6Q4waTLDub+UOeQU4oSTK+bKHaBeLKLH1ncxd0pWki20LcNQkAWhc18boODTNHI6QrF3MMZHSo8YzxUGitEh1WhK/qDf8AGbim6TvvGI/qBUmbPD6ZQ388TD/DcKL/AAwl/qBhakBE1iw7J9oZCuSpmJ/Y5opQ6hAGmRP0gfqbxGfiKZciUb3QCw10EJ0Y6pSm6tQHEwqMG9noRmkP+rhnh4A1hRhk7rCI+9IabIO0sgHh9IbjXszI/RrEViA1x5w7p2UAReOJy6lMsgqExiWBd3v3XjovRvEPhSF3IcJUGJs7MwILbERbCRFNL12aGsoErBBF455jtOZZUGtw+3OOoyV5g8YrptTgTAW1g12Jl0J+j04Z24jx035xowkRnOjuGFMzrFHLLHxBnUf0ja2vdGpXLFig5km6To45jj9oh8pbDxwlxv0eTKiqcgxexEQmLiOa0MQBNWYimfFtQkRGVTvBYYWzJvRTMqi+keE08IKNFH0UsXqCJ+TMZiWHqlIzlYPEfvEaOcTl0vDLpPLVNl5UIbmYDwfB5xyhmaJMc1JW3ux7g0qaFmKOUqHP3iMim7O2mjQ36QYMuWgnV+EB4SgKQCXvxiqUkxCTIUlGpYt5w8wvBlBQchjpeKpK5cs5Hbfzh9TTAogh2ELk01QSTs0eC0IaGWMYBKnSVS5iXSoMfuOcD4G+sOq+cyIX+PXx7D5HEsboTKloSAVqSBLTxLOAeHyxl6yimZgQpwwJJDMd03DmOnTwC53dQHmYzVRS9q94yGVw01ssjj/JFOyjowFJYudd++0a7pThCp0sFIcs9+7lCukkBIS25+kbyUoBCXGoDCKfHXNOzsz41RyyTh2YJTOQTl0BP84Rs6GTKUlI6oOGZTXDadrWFdRUJVNUBZlEN3GNBgxctB43vjYGSCrkOqJNoVdLqTNJKt0OYeSpbRf1YNiHHOHPRKZTD5kvtSCCmYUAOWYkhw3oPCPuAyyZCQrUFY7u1p5vFvSDD1TKlHVskoSFKVfRyzcTaDqZI2DOSpv1KKveJM6b7K21HDS91/0jMprQsqJUaSYi0KqiTeJsqpE8WIZ4g6iEfKqniUgtGYHs7IhiilJjxoTBFJWJ3gg1yIuehBi+sQSHMG09ZKRYloRT0kC0JVzFFY74gi4ooeSTVGrxaoTNDJuIApcPyhgzd0AqnGWlRMU0/SNFg58oZknKP6o7FFS/YdUmDAzMymPhGlpqJCQzCMpKxlOoPpFk3pGR/YwiU5t20M/HFdM3uFqSmCcUqAUm8c9oOkBJtB1Vi2YMTFWPLWxEsdga15CsvufWEddMJ01MMZwJBN2hfOIQ6lcvufaF5JNzbfsv8ao40l6DaasACARZACfKNZIxgqYSspSOL+kYOViUsjshStnA3h1g1aAbS5hfkYowOS0dlhyVlNbh6usUsHtKJUeDkw1wScoKY2I2gbF6ma3YkK/USkACDMBJmKBUGUAx+o941rjPQDm3DZrKea47oJELaQ3V/NoYAw+yOQHOqh1hdw3rzHEawPJXmUTxMfcZACpZ4hQfxB+8QoolzSfJRCbtDU6QunC8MdoAnawjM9HQAagQvmpvDCpgJ+1AYjZAMxKgbEiKJsxYPxGGs1J5RRPQX2ihSYFIwtRjQy6xLo/OEwg84z2M0eUWhr0H27zCsmOKxcl9nRvlTNxOoApJDaxnsRwkJBYCNiDY+EUzKLrAXhsNmN0YLB5xJYjdnhrXSmAJgpGECWota8fMVR2RvDklQDkxZQLvpD+hAUYQUam2hhQVRzWhFUw27RrRShSCniP7Rm5tOCrKocQfCNFQT3DRXiVACM6dRqOI498Bkal0OwTcdMQzpKQLBu7eGmErSAHTeF80XgvDkgloLDJlmR3E0pIUAGtwiunpcqlLG8EUqLNFzgCLZL7POc90iNM7PBCV6CKZZfujyV9qBTCouxSnzSw2qS/sYEpJZDOGBuOfdDOhpzPXl/8ArAObnxHdxPh3N+kdABKlqQAEy7ECzJLCw5EDzgMmJv5i3NXQoJtC6oU0HJVaFtfEeYZAonmzwmn1DKhhMX2YQTXMww7HipWA5Ww9VUOMV1NQOMBLS0UzpnOCUTLMHi1aVjS0NehCWbvMJ1SY0XRZDeZheZpYuK+xyjuzdIU9u6GtHIDRnetKT4CGFNioaOTpIBRstraIEwNUYcCBFszEkwHUYqAHhcp5H0NjCC7KzhaREEUKUklooOOJMVDFXOkDGGVs1yxodyiBpEZ1WRtAkisBEemz3vDkuL2KrltC+pQp3A123idHUFJ4ERBU8lSUpuolmgqpk8WcWLR0movQ7G3KNMZyMTLasItXiAdoSBQAEem1Ad+EG8rNWBWaD8czX1hhhshc0snez+w9ztGbwinVPUFKcSQWcarOjJ5cT5cR03DqZMpAIAdhYaNslP3izxsTkuUuiTycqh8I9n2ildUlgO2PX9v5rDWVOQtBQrVQII77HwhXWzUhLk9rQNr+nu/vFmEylLdS9eILeA5D+XinI1WyOCfZjcSqOomrlE/CSH0cbHyimXNMyNpj2AS6yXlX2ZiQyZgbMk8D+ZPLyjCpo5tKrq54ZQ0OqVD8yTuI8jNj4yv0WwnaLptAW1hRNwpeYkQ4/wAVQ7ZhBMqclW4g4X/gF0Z5NAvgDFU/DlH5I1hSnlECRxEMoyzi8qQ6XaG2AoZXjF4piBo0XYbJZXlEmS+LDg9jasT2fCFyVbQ2no7MBSKckxTiVxQE3TBE63ePlUU5Ya1VActg5jIYlMmSyc6SA9obKDFqVlpIBtF8hbwqp6jMYa06YBWmExlTggRb2gmLsFo1zlhCR3nYDjGzVhkqnQWAXMIsVfLxMLyd2Nxt0ZnC8NEtKpi/jIsPyg6NzMLZVUFKWndJv4xoJ684KQWXfK/qrvMZOqo/w85Kiq6zlI5m48onnt77KsSovULwwwrCDPVdxLGp3PIRCgoTMU5BbZO54nkPr6xtcNp0rZKf9NPxHRz+Xl9u+KfF8ZzfKXQHk+TwXGPZZh9L1QCiP8tmRtlH5jw5H3MGIqzL7esu9j8vE8jF65juFabnY8u6EdcXLpLIeydlH2H28vXtI8mrYTNrc5K3b8r2yj8ygdz/ADno6fE0IloYuGDAakHieP7xmaCnK+ytm1WRoeCB4enfDrDZaMxUlNhlSl73e5SO7flEk38t9lKWhiKlYWFFLBQNmvYgPx0PoIlUUsuqklMxBa7H5ktuk8ftFlZMYoJYai9uB/6xdQzg6kuCxH0b/qY6o1VGb7OO9KcAm0c0Z7yyexMAsrkfyq5eTxVSVjR2jFKJE6WZcxIWhQYpPoRwI4i8cj6U9F10igUkqkr+BbXB/Kv/AHc9/SFxxxhv0am2S/xG0KMQxwJOsDqRMAO8JZ2HrWo5nAgZyhdJhKLoOVUOILw/WBDJ0tBtM6doj20MtJjGomMIuw5L3iEuRnDQfT0OQQ7E6iDJWxxRSUkXhL0vw1CpK7XYwXKnKSbQFjlSVpaC/IYonMKEkbRo8GkqmqCEh1H+Xj7JwVSj2U+Mbfohhf4dKlFitVhy7oyU6VnKNuhtgWFppkXPaPxH2EJ6hpkyeqY4S6QlSSQWAZuHFxBddiJcgBwPUmE+IVII6pJvoeajrCW3IckkenyUTGV1417LAhVtN4oradIWmZPAJSCEo+Zz8xHFh4PxgupoE5Mo+UBmO5IAiEySMztxNj4QSxq7O5ugTA8eBmmXNKULV83yhN2Tffa7A8nvtZSEi0s5W158X4nnGDVS9ZOW6SwSkeA7R+sM5lWuWEy+0UHVO4A2SdnJ00LXi7FnUfiybJivaHtViYZlWljcP2m/6/zhAtaSAlm6xe2oSgXLt3B/KBTOCf8AMX/pAsnvG5GxD24m/CKkSC+d1ZlaJ0Z7j9PEw3LlSQEIWOZFUoqEpIZw6jqUjcniTw9njRsEoAGoHZA1O+u78Yz+HoFNKJmXftKW3xHZm07oFFWuZ2kksToDrwHAJ4mJr9sdRsJssHJmU5JJDHk1z/yg2hQcy2NrWYcVH3jPS5w/ygpYDA2D8Utb/iYaYTUI7RHEDfgPvD4x0KbHKrJ7i/rFc+nRNlqlrDpLgg8Doe99+UelVAKVXt2ufGPsgubbj6RrX2ZZzWswTIpSCbg+Y2ML14SBGx6dS8qRPGiWCuQV8JPiW8YwszF0nePPyYuLKYztCGelSdxE0zTlELcSxJJNoFRW84e/EkiReXBmtw2ryljD6XWpIsHjJYYM0a3AqV4U8MoaY+OVSVotl06lbNBcnBX1vGgpqAMINlyQINY0jHJiMYcmWl2hPX1ICUpB+e/GHvSOrZOQaloxlbPSJjE7g+cKm7lQ2C+IShOXMsF2BUx0faAMNp1FRWtLs5fmYMnl0Mk/EfQQTlKZYTur31gUFYFUEZbdklQL8AL/AEHrEepmJYqKVAAn3vptBVWEqUlJFgCWPcwiFZI7ADkOcoGobx8B4wxMAHpir4ii6y7ObDXhyA8I8ioBmKUUlgyBodNS3e8FKkKSCQrQaEN3C38vAdOiYEC2Z72v8Wji2zRpoXKyLSS4IJcjRwNHHC0X0yQ+e7ez38z6AQpxGag5ZIsVkA8QkXVY6WB84sq6lUtKUIuVkBI2Tw8Bq3KMOGv4pVRNKdEIseBPAQT1glky0AOdVG4SOAG5EVU8rq0ply7kC5+p7zF06QhKAVgKYhkuyXNhmIurXSDj8nRj0faGYcxu+UG5+Z8xfnc8Yf4cpkhxclR2B1Oz8AIQy6palISwA1YcBf8A9fOG9ASqa50APrb7xbCP2SzkGqWnJYsoj6t94MoJxzMfyhjxJv7esI6shcxR+VIbxG/mfSDqcqQAFF8zMeBtY+sUOImwzGZKZqJklY7MxGU/8gxbndx3R+fzQqStSCO0hSknvSSD6iO91czMx4KKdd8rRyvpRTmVWTXNlELtxUkEnzJiTyI1FMfhlbaEFRhiTCKvpclxE52LLsADFNRPKkuYRDLPls7Jhg46RqOjKnEbnAUsYwPRNUdFwfWG5380L8VfA1sk2ESWtrmKpRtAuI1YSGcaQrJLjGx8Vboy+J4iFz1gszDL4G8ZfEZxzrIAOUjyENK5Cc/Wn5gfLaM7NmK60h3BQX79okTvZVVDqUvNlvlJ29TDMzFZhoQB6mBMMQlRSSBZA9YvMtkqWC3xHjoLQfYJCnqkqmKJswYPpc2v3ARbMSFTUJGgufAP9SnygGgBGbMHDgOL6APHqZsy5gUzAgeJfbuEaYGYvMOTIDdZAHcSA/0guSGa3O3kPeEHWLXPQynABU1joGD6fmT5Q3/Gt8QZzqL6DhqNPWO9aOKEJTNnLJuEjL5lz3fCPOBaT41zVmx7Et+9ie/QeHOLZd5Kij4lkgf8lZA/18IpMsHqkuSxG5GhclubGNj9M4bCcpIypOpHAktxiqqnzFKSksfmNvAaePlH1NIH1NvHWBkgupQPIbWFtu4+cPxsXIaYdPLqUU8rHxOvgPCNBS1aUSyTYl9RsP4YT0UlaEBw5PdqT+8HVcwMxDAMnh3+gMXQX2STfonIGYJ0dZu3MuffyhzUWSd2ToeJ0hBh4C5rjRL/AG1H/KD8QqVJyjVy/PlfzhvYtkwo5VObhi/E8WjAf1DRnXJmMQVyykjgUK+yx4Ru6hB6pRBucrDi125b+kZjptJCqSXNAslYD94UD3XCYXmhyjQUJcXZzRNTLO0fZ+XIbQ5xHoiZZCkG24+0Rq6BBlOLWjyVNNlzToE6KKue+OkYOq8c56I05UtQTsY6Lh8soN4qzv5Il8ZfA0/Wsh4x2L1KlLYG725/tDOtxJxbbQQpSgKQFqPbJLHh3RFmycnS6LccaWwKoUOrBUbod4ztRIsVpJBVduW0F45NI7BLEOSfzcBA0uaVITmsoO45bPAx0MHmBVAFO5O2voIMqrSSx+Uep/eFGFK/+P2bpf3i/EFJyKZRF0j1EF7AGFGSlBJH5lW9IpqZaeo0BKikPvdQBuOUSqKrLLYg8HHn9BFVTOSUpAuU5bDV2Ya8yI1GFOG0Q6yYsE9kBIe44+6YnVTFCYEkZglCtA9yU+O0XYaMkou4U5WQe/sv5J8oEpp7zi4+VN/EQV2cGJSEy1qGyWHflYH1MU0UoFadeyCfr/7QPi60FB/Un1WCdIlhcj4mUQzDcNa/tHejhtfKS+pLe0SpZDKSnYXI7v3bygGYs5gAokIGli51JPNm84IwupX2lqDvYbWGvq8VYYJbYmcr0P5CyqYLWSH87D38orxCsdYlp2Dnx/sPOA6fFQEksXVye2g/nODcIpwSVKN1Fy/0/nCK43RNKlsaYbRpSngTuLWH8PnAU4KUuxcEsOLcfoYOq15UEixNhy/geA5S8uYnRKT5mw9SfKHCv6SxSb8AdkEt4vbvinpLIK6bqUgdrtMb6LST9XigJMxYQuwT8o3SfoNoKqZ4Qp1KGVPZbvv7RktJ2bHtHMqnp3JWMpJB5gwomYmSjs6F4xpl5mMN6dXY1jxXBJpo9G9M1vQGpCZqgTqXjpdRNR1ZOjB820cVwAqMwBJYki8dAqp61Dq0zLpAIToF8n4w/wAxpJIR4m0//SFVPK1s7Eb8v3iw4gBLU9sunhwiqnbJkV8Tl9lJO7cIz2LVTEywcyBqvQjg4iJfRaWzVdao5tlOTzazQqxuoKUXLEqZKhwa8U02KJ6vKTcFyeLcIU4vixmAJ+UP6wyMXZz6NZ0FriqStH5VjyMajFAlSQCNVp1jnXQicR1+W1kHyVeOgTqjMUpII7ae6NkqkB6J1sspFu0BmLb2DeNzAsy5QC6DmB8u1/1g2sJyndwfd/aKVoC5iQRoknXTQWPiY5GEMYq1JlXD6doMDrpAGCVIXNmm4ypSzs1yoD6Dyi3H5Skyuyq2YWP6uP7R9wshEtlHtrUFEsW1DB24fWNODqySJhQkBJdTnTQA39RBtPTywnSzkvo/OKfxSAmxAJtexvpr4RVXq7GVLupkhueunJ4OCd7BYGsdkqzF1Gw11uB/4iHFDQTSkJCuyzZr+LCIYZhAJSVKzEXyjQb9o+UPphYZUkAn0EVY4uXYmc1HoEk0rEDK6U8PmV+0NkZWy77/ANoroE77Cw9z7ecFTVpYqLHU+AixJJUSSbbF9XNUVsk2SNNQ+v28zE8zyW0Us2OrNdJ9AfGBkU5LMe0o3fnrfz8oliy1BSQC2VLNZr3+jQRhCQpRUhbMUHKvi2/85CMt/U+rKMPUtJIVMqEJF9P9RRA5dmNHT1ClAqYAK9mbxIv5RjP6wrCaORL3VPUodyZZB9ZkDl/VoKHaOYgjQPD3DKBSkQNhFMkqY6xohWJlhnjzoY3NlWTKorYLhlL1ajmh3JUNd+MI5lTnIULQZTzuceZ5vKWRu+tHq+BGMcSVd7/2OqlRWxKjmGh3EZ2spVBXbLgZiFbudjxEN5dTEppCheI4ZJwZXPDCS6MFNly1IUoi5JIvp4QpJPGNTjOGhKnSOzuOMI6hKXsluUezhyqStEGbD9D7oXJBKy4ylBDPd7XjbZinK5zAkPyYRzLAqoS54VsQoW5j9o6HhdUlRG4CAe53c/WBy6YhIKm1CnKUsQC1/wBIPHnF+HzwoqUWcJTbQ7kt6QiQpKlzWUfjLBw3wpbbSJGoBEwKSfiIcX+UcIwwKxtalpShJJGZD92/o8XSZiiiUMl1BLizsznfgDAmGoQUqWlyEp3u5IsIf00gS0dau6gmydg+j87wUVejHoqMrPdQygXL+gY+EWUCsiSrIwOh1sN32eB5i1EAO5Ub/f6mG9EkLWlGiRr3CKIRoVKQXh8lOQzHYm76MBoH9YiZ8zXUqLAHbhf+aGCcSQkshNibluA/f6RRTSyFOLhNhtc+mn1j0IqlRE3Yzl1KEhKdNr+pePuIMoJAOt/Afu0ComJUS4bbh3wHNN1KSeQbgOR8fMRoI2w1PaKtQLD39G8zCLpA61sknMs6f7d+57DxMPKaYUS2UA7Ek6X1JhFTozZphJD/AA8QnbXk/meEF0cgT8WVzJKc/YSSnsksSQXLjZ2aMb/WFYM6RKSfglFZ71qb6S412D0Kcxs+WZvfRbj/AMRHNv6n1mfEp7HsoySwBtlQl/8A9FUIzfoNx/uLlVY6y1oFr60k6wEl3eJVEI570H+OqTNNTq7Cf0j6QRKnNCugqQZaQdQG8ovM2PMnB27PaxyXFUOUVEW/iYTy58XCbE8sQ5TCKpbwv6vlBJVFaoKK46MbsHXTjVhEVJyGxPgWtFk1W0VTXsIcrBaQMZi0uUKIfXf690EYZV1K1lCU5iq/ABtSeAvEFKjYdHqUJloIHaWyld1yB5N5w1S/hPlhFK0MKZPVITLV4nbiWPfxiNeXKUoUQ5zEd2ltDf6QeguT5N9YUzQCpawW2G4ty8/OHQI2X0NUrOSoOEhgRz5dzecbLA0pyFViVebCMjh8hSQlKhrcnUXue5vaNFiE1IlgJYEsB3b37opwRuVv0IzPVFipj5l8bDu/t9YYS5eRABF9T3mElIFulOoF2P37214Q6TVAkBTjflyvFdaJrPtQQmW1nNg/E7/UwLIonWkCwT2iNRbT1byiyqIUttQkP4n9m84uw5BCSp3zF/Db3PjGrRjKsZCjLCCWClAEvsLlu8sICUm6Rm2IuQNCPvEOlU0Ey0F2SUE63JUC3pH1HVghk7Hbu5RvoxF1HKQiYoWutJtf5Uk/QwtxX+n9LOmLmKT2lqKlFyHJLneGNCXmuEsMytf9oy7w7WqIvMltIp8dds/LyZto9MW8ej0LoY3YRSKtDCXOEej0dminFBYJuM6RclJ2jxKhHo9EJ6h8E5UT/GHcR6PRvFM5Nln4uWWc3giahJSPQx6PRk4caaOUrJ4XQCYslT9Wm6jx4JHM+0aijmFJKmdPLZ7kJ9I9Ho5E2V2wmqntLJBBJ07z9vaBJLlSU7DtEdzW828o+R6Kqpk12aDDprdpQ1teLK9KVrcWyhrcdT7Dzj0eivBqNE+XsnhkpaUlVi+mxYenGDRUjKSoNvwt7x6PRR2xDF8pJJsWKztYj7/tDuRNUkgEOB4WGnKPR6NvdAsRz6gzJoLFjM9EsR6Aw1lLcux0HCPR6OZoEipUiWqYBcSyrzL+0LB0rmbpEej0TeRFOSsdhbS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4" descr="data:image/jpeg;base64,/9j/4AAQSkZJRgABAQAAAQABAAD/2wCEAAkGBxMTEhUUExMWFhQXFxUXGBUYFxUWFxcZGBcXFxQXFRgYHCggGBolHBQVITEhJSkrLi4uFx8zODMsNygtLisBCgoKDg0OGxAQGywkHyYsLCwsLCwsLCwsLCwsLCwsLCwsLCwsLCwsLCwsLCwsLCwsLCwsLCwsLCwsLCwsLCwsLP/AABEIAQgAvwMBIgACEQEDEQH/xAAcAAACAwEBAQEAAAAAAAAAAAAEBQIDBgcAAQj/xAA+EAABAgQEAggEBQIGAgMAAAABAhEAAwQhBRIxQVFhBhMicYGRocEyQrHRFFJy4fAH8RUjM2KCwrLSJEOi/8QAGQEAAwEBAQAAAAAAAAAAAAAAAgMEAQAF/8QAJhEAAgICAgICAwADAQAAAAAAAAECEQMhEjEEQSJREzJhgZHBcf/aAAwDAQACEQMRAD8Ax9P0OVss+EGTcFmSRmTMUCObQVTYsoaxZiOMOlo8vk2ynR7o70nqBYuoC1/vG2oOlIsFOk84yWAIRlBhsuQk6RspNPRyWjeUOLoVuIMq5yVJ1jmMtBSeypu6DJuLzAj4o1ZE+znEtxaieYSIBNMRtAgx6/ahhTYmhW4hcsKe0ap+itMuJZIImzEtFcsXhLxyQakQCImERf1cQMxA1UB3kQBpAoilSIIVPR+dPnEAoHQvHGkJSImpFotlIixSLQa6BBOrj51cFZIiUwJoKpEQKIJW0DTahI3jbOK1IitYgaoxIDSFVTiajpBJNnWkNpkwcYplTkvrCCYqarQGKZdHPUdWhihsByHn4PlAVbSszGNTMw9QFoRYnTTvyuICPNM51Qv/AMQVLSW8onT4zMI0MeTSFQZrx8NGoAxRkFxKhi80rdOnAwUaqarVmgBEkg/CYImBYDgwKr2FsLkUGb5oLmUGUOIziMdUlRSdoYS8XK7PB8WgdDSmnLBZ3EGy8TAflqdhGUxLFW7ILcfcQNKxNklt7DhzJ4tGScmtDY467NOrHStRBBy2YaFT2cjYcOMLjULmKGZRTLL2SwAcaWu49jCs1qUXJJJLK43+Ycw/pBMjE0pHZu5vbfdQ4Ob+MJcX2h6SHsrC1MFIWC22vLQlzz0gxFMzEEpUL5QSxG+V7EcoV01YVC3iO/QjnEZOLlDoUlw7/uOCuY9YS8cwzbU6CQCNw/8AYbxVWzDL+INw4HujP0OKkfAsqTr1atR+kgON7+cOEYiFpyTTY6HccLaGAXKOmA4J9As7FwICmYyTpBpwQG4IUDoRBVPgSeEULGnsQ2xCusWrYxAUsxUbCXhCRtFww8DaD416Msx8vBSdYLl4OkbRpvwcRNLGVI7Qg/AgbR6TTAPDtVJAi5LPHKLs5seAJI2hfiiEBLxjafpeC3ago42lY+KG3Jdo6ovph+HYfnUbbwfOwHg8UYZi6E7w8kYsg7iCU17MlBiA4EQYorcEcaRsU1KDEuweEa+LApo5BW9DlZioH2gGfhyqcFaidGAtcx2adISY5j/VYiWJQG+ckdw7Pr9ILtcTo92zHiWZl/5/NYMlU2nAD6/wQbgNF/kJUfmD/UwWmUBCpZKdI9DHBNWxXPoXPiIOosPhhLliDKWTGxd6ClGgjCaMA3Fjr3QRimCBQcCC6OmMPkShkaLIwTjTI5ScWcpqp5kKyrdtjq3fyi6irjMZCSLF/uXf0P3h50rw0Ke388YxSKBcpeZBZ7QqeBNaWwfybOjYZUKQClQ0YjgRxH82h1SYiCIxvR2qVMTlWbgKB5+VoZSwREruGma6e0a4VkRVXQlkTbXia1CBllozgM14hFSsSEKpwEUiVGQyuTo5xoYz8UAhdUYoDoYjPkAjUwvTSXh7i2Yqo5WmnmDeDKMTybAnuh5Olhh2Rr6Q4waTLDub+UOeQU4oSTK+bKHaBeLKLH1ncxd0pWki20LcNQkAWhc18boODTNHI6QrF3MMZHSo8YzxUGitEh1WhK/qDf8AGbim6TvvGI/qBUmbPD6ZQ388TD/DcKL/AAwl/qBhakBE1iw7J9oZCuSpmJ/Y5opQ6hAGmRP0gfqbxGfiKZciUb3QCw10EJ0Y6pSm6tQHEwqMG9noRmkP+rhnh4A1hRhk7rCI+9IabIO0sgHh9IbjXszI/RrEViA1x5w7p2UAReOJy6lMsgqExiWBd3v3XjovRvEPhSF3IcJUGJs7MwILbERbCRFNL12aGsoErBBF455jtOZZUGtw+3OOoyV5g8YrptTgTAW1g12Jl0J+j04Z24jx035xowkRnOjuGFMzrFHLLHxBnUf0ja2vdGpXLFig5km6To45jj9oh8pbDxwlxv0eTKiqcgxexEQmLiOa0MQBNWYimfFtQkRGVTvBYYWzJvRTMqi+keE08IKNFH0UsXqCJ+TMZiWHqlIzlYPEfvEaOcTl0vDLpPLVNl5UIbmYDwfB5xyhmaJMc1JW3ux7g0qaFmKOUqHP3iMim7O2mjQ36QYMuWgnV+EB4SgKQCXvxiqUkxCTIUlGpYt5w8wvBlBQchjpeKpK5cs5Hbfzh9TTAogh2ELk01QSTs0eC0IaGWMYBKnSVS5iXSoMfuOcD4G+sOq+cyIX+PXx7D5HEsboTKloSAVqSBLTxLOAeHyxl6yimZgQpwwJJDMd03DmOnTwC53dQHmYzVRS9q94yGVw01ssjj/JFOyjowFJYudd++0a7pThCp0sFIcs9+7lCukkBIS25+kbyUoBCXGoDCKfHXNOzsz41RyyTh2YJTOQTl0BP84Rs6GTKUlI6oOGZTXDadrWFdRUJVNUBZlEN3GNBgxctB43vjYGSCrkOqJNoVdLqTNJKt0OYeSpbRf1YNiHHOHPRKZTD5kvtSCCmYUAOWYkhw3oPCPuAyyZCQrUFY7u1p5vFvSDD1TKlHVskoSFKVfRyzcTaDqZI2DOSpv1KKveJM6b7K21HDS91/0jMprQsqJUaSYi0KqiTeJsqpE8WIZ4g6iEfKqniUgtGYHs7IhiilJjxoTBFJWJ3gg1yIuehBi+sQSHMG09ZKRYloRT0kC0JVzFFY74gi4ooeSTVGrxaoTNDJuIApcPyhgzd0AqnGWlRMU0/SNFg58oZknKP6o7FFS/YdUmDAzMymPhGlpqJCQzCMpKxlOoPpFk3pGR/YwiU5t20M/HFdM3uFqSmCcUqAUm8c9oOkBJtB1Vi2YMTFWPLWxEsdga15CsvufWEddMJ01MMZwJBN2hfOIQ6lcvufaF5JNzbfsv8ao40l6DaasACARZACfKNZIxgqYSspSOL+kYOViUsjshStnA3h1g1aAbS5hfkYowOS0dlhyVlNbh6usUsHtKJUeDkw1wScoKY2I2gbF6ma3YkK/USkACDMBJmKBUGUAx+o941rjPQDm3DZrKea47oJELaQ3V/NoYAw+yOQHOqh1hdw3rzHEawPJXmUTxMfcZACpZ4hQfxB+8QoolzSfJRCbtDU6QunC8MdoAnawjM9HQAagQvmpvDCpgJ+1AYjZAMxKgbEiKJsxYPxGGs1J5RRPQX2ihSYFIwtRjQy6xLo/OEwg84z2M0eUWhr0H27zCsmOKxcl9nRvlTNxOoApJDaxnsRwkJBYCNiDY+EUzKLrAXhsNmN0YLB5xJYjdnhrXSmAJgpGECWota8fMVR2RvDklQDkxZQLvpD+hAUYQUam2hhQVRzWhFUw27RrRShSCniP7Rm5tOCrKocQfCNFQT3DRXiVACM6dRqOI498Bkal0OwTcdMQzpKQLBu7eGmErSAHTeF80XgvDkgloLDJlmR3E0pIUAGtwiunpcqlLG8EUqLNFzgCLZL7POc90iNM7PBCV6CKZZfujyV9qBTCouxSnzSw2qS/sYEpJZDOGBuOfdDOhpzPXl/8ArAObnxHdxPh3N+kdABKlqQAEy7ECzJLCw5EDzgMmJv5i3NXQoJtC6oU0HJVaFtfEeYZAonmzwmn1DKhhMX2YQTXMww7HipWA5Ww9VUOMV1NQOMBLS0UzpnOCUTLMHi1aVjS0NehCWbvMJ1SY0XRZDeZheZpYuK+xyjuzdIU9u6GtHIDRnetKT4CGFNioaOTpIBRstraIEwNUYcCBFszEkwHUYqAHhcp5H0NjCC7KzhaREEUKUklooOOJMVDFXOkDGGVs1yxodyiBpEZ1WRtAkisBEemz3vDkuL2KrltC+pQp3A123idHUFJ4ERBU8lSUpuolmgqpk8WcWLR0movQ7G3KNMZyMTLasItXiAdoSBQAEem1Ad+EG8rNWBWaD8czX1hhhshc0snez+w9ztGbwinVPUFKcSQWcarOjJ5cT5cR03DqZMpAIAdhYaNslP3izxsTkuUuiTycqh8I9n2ildUlgO2PX9v5rDWVOQtBQrVQII77HwhXWzUhLk9rQNr+nu/vFmEylLdS9eILeA5D+XinI1WyOCfZjcSqOomrlE/CSH0cbHyimXNMyNpj2AS6yXlX2ZiQyZgbMk8D+ZPLyjCpo5tKrq54ZQ0OqVD8yTuI8jNj4yv0WwnaLptAW1hRNwpeYkQ4/wAVQ7ZhBMqclW4g4X/gF0Z5NAvgDFU/DlH5I1hSnlECRxEMoyzi8qQ6XaG2AoZXjF4piBo0XYbJZXlEmS+LDg9jasT2fCFyVbQ2no7MBSKckxTiVxQE3TBE63ePlUU5Ya1VActg5jIYlMmSyc6SA9obKDFqVlpIBtF8hbwqp6jMYa06YBWmExlTggRb2gmLsFo1zlhCR3nYDjGzVhkqnQWAXMIsVfLxMLyd2Nxt0ZnC8NEtKpi/jIsPyg6NzMLZVUFKWndJv4xoJ684KQWXfK/qrvMZOqo/w85Kiq6zlI5m48onnt77KsSovULwwwrCDPVdxLGp3PIRCgoTMU5BbZO54nkPr6xtcNp0rZKf9NPxHRz+Xl9u+KfF8ZzfKXQHk+TwXGPZZh9L1QCiP8tmRtlH5jw5H3MGIqzL7esu9j8vE8jF65juFabnY8u6EdcXLpLIeydlH2H28vXtI8mrYTNrc5K3b8r2yj8ygdz/ADno6fE0IloYuGDAakHieP7xmaCnK+ytm1WRoeCB4enfDrDZaMxUlNhlSl73e5SO7flEk38t9lKWhiKlYWFFLBQNmvYgPx0PoIlUUsuqklMxBa7H5ktuk8ftFlZMYoJYai9uB/6xdQzg6kuCxH0b/qY6o1VGb7OO9KcAm0c0Z7yyexMAsrkfyq5eTxVSVjR2jFKJE6WZcxIWhQYpPoRwI4i8cj6U9F10igUkqkr+BbXB/Kv/AHc9/SFxxxhv0am2S/xG0KMQxwJOsDqRMAO8JZ2HrWo5nAgZyhdJhKLoOVUOILw/WBDJ0tBtM6doj20MtJjGomMIuw5L3iEuRnDQfT0OQQ7E6iDJWxxRSUkXhL0vw1CpK7XYwXKnKSbQFjlSVpaC/IYonMKEkbRo8GkqmqCEh1H+Xj7JwVSj2U+Mbfohhf4dKlFitVhy7oyU6VnKNuhtgWFppkXPaPxH2EJ6hpkyeqY4S6QlSSQWAZuHFxBddiJcgBwPUmE+IVII6pJvoeajrCW3IckkenyUTGV1417LAhVtN4oradIWmZPAJSCEo+Zz8xHFh4PxgupoE5Mo+UBmO5IAiEySMztxNj4QSxq7O5ugTA8eBmmXNKULV83yhN2Tffa7A8nvtZSEi0s5W158X4nnGDVS9ZOW6SwSkeA7R+sM5lWuWEy+0UHVO4A2SdnJ00LXi7FnUfiybJivaHtViYZlWljcP2m/6/zhAtaSAlm6xe2oSgXLt3B/KBTOCf8AMX/pAsnvG5GxD24m/CKkSC+d1ZlaJ0Z7j9PEw3LlSQEIWOZFUoqEpIZw6jqUjcniTw9njRsEoAGoHZA1O+u78Yz+HoFNKJmXftKW3xHZm07oFFWuZ2kksToDrwHAJ4mJr9sdRsJssHJmU5JJDHk1z/yg2hQcy2NrWYcVH3jPS5w/ygpYDA2D8Utb/iYaYTUI7RHEDfgPvD4x0KbHKrJ7i/rFc+nRNlqlrDpLgg8Doe99+UelVAKVXt2ufGPsgubbj6RrX2ZZzWswTIpSCbg+Y2ML14SBGx6dS8qRPGiWCuQV8JPiW8YwszF0nePPyYuLKYztCGelSdxE0zTlELcSxJJNoFRW84e/EkiReXBmtw2ryljD6XWpIsHjJYYM0a3AqV4U8MoaY+OVSVotl06lbNBcnBX1vGgpqAMINlyQINY0jHJiMYcmWl2hPX1ICUpB+e/GHvSOrZOQaloxlbPSJjE7g+cKm7lQ2C+IShOXMsF2BUx0faAMNp1FRWtLs5fmYMnl0Mk/EfQQTlKZYTur31gUFYFUEZbdklQL8AL/AEHrEepmJYqKVAAn3vptBVWEqUlJFgCWPcwiFZI7ADkOcoGobx8B4wxMAHpir4ii6y7ObDXhyA8I8ioBmKUUlgyBodNS3e8FKkKSCQrQaEN3C38vAdOiYEC2Z72v8Wji2zRpoXKyLSS4IJcjRwNHHC0X0yQ+e7ez38z6AQpxGag5ZIsVkA8QkXVY6WB84sq6lUtKUIuVkBI2Tw8Bq3KMOGv4pVRNKdEIseBPAQT1glky0AOdVG4SOAG5EVU8rq0ply7kC5+p7zF06QhKAVgKYhkuyXNhmIurXSDj8nRj0faGYcxu+UG5+Z8xfnc8Yf4cpkhxclR2B1Oz8AIQy6palISwA1YcBf8A9fOG9ASqa50APrb7xbCP2SzkGqWnJYsoj6t94MoJxzMfyhjxJv7esI6shcxR+VIbxG/mfSDqcqQAFF8zMeBtY+sUOImwzGZKZqJklY7MxGU/8gxbndx3R+fzQqStSCO0hSknvSSD6iO91czMx4KKdd8rRyvpRTmVWTXNlELtxUkEnzJiTyI1FMfhlbaEFRhiTCKvpclxE52LLsADFNRPKkuYRDLPls7Jhg46RqOjKnEbnAUsYwPRNUdFwfWG5380L8VfA1sk2ESWtrmKpRtAuI1YSGcaQrJLjGx8Vboy+J4iFz1gszDL4G8ZfEZxzrIAOUjyENK5Cc/Wn5gfLaM7NmK60h3BQX79okTvZVVDqUvNlvlJ29TDMzFZhoQB6mBMMQlRSSBZA9YvMtkqWC3xHjoLQfYJCnqkqmKJswYPpc2v3ARbMSFTUJGgufAP9SnygGgBGbMHDgOL6APHqZsy5gUzAgeJfbuEaYGYvMOTIDdZAHcSA/0guSGa3O3kPeEHWLXPQynABU1joGD6fmT5Q3/Gt8QZzqL6DhqNPWO9aOKEJTNnLJuEjL5lz3fCPOBaT41zVmx7Et+9ie/QeHOLZd5Kij4lkgf8lZA/18IpMsHqkuSxG5GhclubGNj9M4bCcpIypOpHAktxiqqnzFKSksfmNvAaePlH1NIH1NvHWBkgupQPIbWFtu4+cPxsXIaYdPLqUU8rHxOvgPCNBS1aUSyTYl9RsP4YT0UlaEBw5PdqT+8HVcwMxDAMnh3+gMXQX2STfonIGYJ0dZu3MuffyhzUWSd2ToeJ0hBh4C5rjRL/AG1H/KD8QqVJyjVy/PlfzhvYtkwo5VObhi/E8WjAf1DRnXJmMQVyykjgUK+yx4Ru6hB6pRBucrDi125b+kZjptJCqSXNAslYD94UD3XCYXmhyjQUJcXZzRNTLO0fZ+XIbQ5xHoiZZCkG24+0Rq6BBlOLWjyVNNlzToE6KKue+OkYOq8c56I05UtQTsY6Lh8soN4qzv5Il8ZfA0/Wsh4x2L1KlLYG725/tDOtxJxbbQQpSgKQFqPbJLHh3RFmycnS6LccaWwKoUOrBUbod4ztRIsVpJBVduW0F45NI7BLEOSfzcBA0uaVITmsoO45bPAx0MHmBVAFO5O2voIMqrSSx+Uep/eFGFK/+P2bpf3i/EFJyKZRF0j1EF7AGFGSlBJH5lW9IpqZaeo0BKikPvdQBuOUSqKrLLYg8HHn9BFVTOSUpAuU5bDV2Ya8yI1GFOG0Q6yYsE9kBIe44+6YnVTFCYEkZglCtA9yU+O0XYaMkou4U5WQe/sv5J8oEpp7zi4+VN/EQV2cGJSEy1qGyWHflYH1MU0UoFadeyCfr/7QPi60FB/Un1WCdIlhcj4mUQzDcNa/tHejhtfKS+pLe0SpZDKSnYXI7v3bygGYs5gAokIGli51JPNm84IwupX2lqDvYbWGvq8VYYJbYmcr0P5CyqYLWSH87D38orxCsdYlp2Dnx/sPOA6fFQEksXVye2g/nODcIpwSVKN1Fy/0/nCK43RNKlsaYbRpSngTuLWH8PnAU4KUuxcEsOLcfoYOq15UEixNhy/geA5S8uYnRKT5mw9SfKHCv6SxSb8AdkEt4vbvinpLIK6bqUgdrtMb6LST9XigJMxYQuwT8o3SfoNoKqZ4Qp1KGVPZbvv7RktJ2bHtHMqnp3JWMpJB5gwomYmSjs6F4xpl5mMN6dXY1jxXBJpo9G9M1vQGpCZqgTqXjpdRNR1ZOjB820cVwAqMwBJYki8dAqp61Dq0zLpAIToF8n4w/wAxpJIR4m0//SFVPK1s7Eb8v3iw4gBLU9sunhwiqnbJkV8Tl9lJO7cIz2LVTEywcyBqvQjg4iJfRaWzVdao5tlOTzazQqxuoKUXLEqZKhwa8U02KJ6vKTcFyeLcIU4vixmAJ+UP6wyMXZz6NZ0FriqStH5VjyMajFAlSQCNVp1jnXQicR1+W1kHyVeOgTqjMUpII7ae6NkqkB6J1sspFu0BmLb2DeNzAsy5QC6DmB8u1/1g2sJyndwfd/aKVoC5iQRoknXTQWPiY5GEMYq1JlXD6doMDrpAGCVIXNmm4ypSzs1yoD6Dyi3H5Skyuyq2YWP6uP7R9wshEtlHtrUFEsW1DB24fWNODqySJhQkBJdTnTQA39RBtPTywnSzkvo/OKfxSAmxAJtexvpr4RVXq7GVLupkhueunJ4OCd7BYGsdkqzF1Gw11uB/4iHFDQTSkJCuyzZr+LCIYZhAJSVKzEXyjQb9o+UPphYZUkAn0EVY4uXYmc1HoEk0rEDK6U8PmV+0NkZWy77/ANoroE77Cw9z7ecFTVpYqLHU+AixJJUSSbbF9XNUVsk2SNNQ+v28zE8zyW0Us2OrNdJ9AfGBkU5LMe0o3fnrfz8oliy1BSQC2VLNZr3+jQRhCQpRUhbMUHKvi2/85CMt/U+rKMPUtJIVMqEJF9P9RRA5dmNHT1ClAqYAK9mbxIv5RjP6wrCaORL3VPUodyZZB9ZkDl/VoKHaOYgjQPD3DKBSkQNhFMkqY6xohWJlhnjzoY3NlWTKorYLhlL1ajmh3JUNd+MI5lTnIULQZTzuceZ5vKWRu+tHq+BGMcSVd7/2OqlRWxKjmGh3EZ2spVBXbLgZiFbudjxEN5dTEppCheI4ZJwZXPDCS6MFNly1IUoi5JIvp4QpJPGNTjOGhKnSOzuOMI6hKXsluUezhyqStEGbD9D7oXJBKy4ylBDPd7XjbZinK5zAkPyYRzLAqoS54VsQoW5j9o6HhdUlRG4CAe53c/WBy6YhIKm1CnKUsQC1/wBIPHnF+HzwoqUWcJTbQ7kt6QiQpKlzWUfjLBw3wpbbSJGoBEwKSfiIcX+UcIwwKxtalpShJJGZD92/o8XSZiiiUMl1BLizsznfgDAmGoQUqWlyEp3u5IsIf00gS0dau6gmydg+j87wUVejHoqMrPdQygXL+gY+EWUCsiSrIwOh1sN32eB5i1EAO5Ub/f6mG9EkLWlGiRr3CKIRoVKQXh8lOQzHYm76MBoH9YiZ8zXUqLAHbhf+aGCcSQkshNibluA/f6RRTSyFOLhNhtc+mn1j0IqlRE3Yzl1KEhKdNr+pePuIMoJAOt/Afu0ComJUS4bbh3wHNN1KSeQbgOR8fMRoI2w1PaKtQLD39G8zCLpA61sknMs6f7d+57DxMPKaYUS2UA7Ek6X1JhFTozZphJD/AA8QnbXk/meEF0cgT8WVzJKc/YSSnsksSQXLjZ2aMb/WFYM6RKSfglFZ71qb6S412D0Kcxs+WZvfRbj/AMRHNv6n1mfEp7HsoySwBtlQl/8A9FUIzfoNx/uLlVY6y1oFr60k6wEl3eJVEI570H+OqTNNTq7Cf0j6QRKnNCugqQZaQdQG8ovM2PMnB27PaxyXFUOUVEW/iYTy58XCbE8sQ5TCKpbwv6vlBJVFaoKK46MbsHXTjVhEVJyGxPgWtFk1W0VTXsIcrBaQMZi0uUKIfXf690EYZV1K1lCU5iq/ABtSeAvEFKjYdHqUJloIHaWyld1yB5N5w1S/hPlhFK0MKZPVITLV4nbiWPfxiNeXKUoUQ5zEd2ltDf6QeguT5N9YUzQCpawW2G4ty8/OHQI2X0NUrOSoOEhgRz5dzecbLA0pyFViVebCMjh8hSQlKhrcnUXue5vaNFiE1IlgJYEsB3b37opwRuVv0IzPVFipj5l8bDu/t9YYS5eRABF9T3mElIFulOoF2P37214Q6TVAkBTjflyvFdaJrPtQQmW1nNg/E7/UwLIonWkCwT2iNRbT1byiyqIUttQkP4n9m84uw5BCSp3zF/Db3PjGrRjKsZCjLCCWClAEvsLlu8sICUm6Rm2IuQNCPvEOlU0Ey0F2SUE63JUC3pH1HVghk7Hbu5RvoxF1HKQiYoWutJtf5Uk/QwtxX+n9LOmLmKT2lqKlFyHJLneGNCXmuEsMytf9oy7w7WqIvMltIp8dds/LyZto9MW8ej0LoY3YRSKtDCXOEej0dminFBYJuM6RclJ2jxKhHo9EJ6h8E5UT/GHcR6PRvFM5Nln4uWWc3giahJSPQx6PRk4caaOUrJ4XQCYslT9Wm6jx4JHM+0aijmFJKmdPLZ7kJ9I9Ho5E2V2wmqntLJBBJ07z9vaBJLlSU7DtEdzW828o+R6Kqpk12aDDprdpQ1teLK9KVrcWyhrcdT7Dzj0eivBqNE+XsnhkpaUlVi+mxYenGDRUjKSoNvwt7x6PRR2xDF8pJJsWKztYj7/tDuRNUkgEOB4WGnKPR6NvdAsRz6gzJoLFjM9EsR6Aw1lLcux0HCPR6OZoEipUiWqYBcSyrzL+0LB0rmbpEej0TeRFOSsdhbS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55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4352" y="763372"/>
            <a:ext cx="1065145" cy="136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5" descr="http://venda.uef.fi/~alaakson/ari.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2933" y="763372"/>
            <a:ext cx="911419" cy="136440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http://archive.sciencewatch.com/sciencewatch/dr/fmf/images-fmf/2008/08marhpKulmala.jpeg"/>
          <p:cNvPicPr>
            <a:picLocks noChangeAspect="1" noChangeArrowheads="1"/>
          </p:cNvPicPr>
          <p:nvPr/>
        </p:nvPicPr>
        <p:blipFill rotWithShape="1">
          <a:blip r:embed="rId10">
            <a:extLst>
              <a:ext uri="{28A0092B-C50C-407E-A947-70E740481C1C}">
                <a14:useLocalDpi xmlns:a14="http://schemas.microsoft.com/office/drawing/2010/main" val="0"/>
              </a:ext>
            </a:extLst>
          </a:blip>
          <a:srcRect l="10319" r="8489"/>
          <a:stretch/>
        </p:blipFill>
        <p:spPr bwMode="auto">
          <a:xfrm>
            <a:off x="260008" y="762040"/>
            <a:ext cx="1150360" cy="136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3528" y="2204864"/>
            <a:ext cx="914033" cy="738664"/>
          </a:xfrm>
          <a:prstGeom prst="rect">
            <a:avLst/>
          </a:prstGeom>
          <a:noFill/>
        </p:spPr>
        <p:txBody>
          <a:bodyPr wrap="none" rtlCol="0">
            <a:spAutoFit/>
          </a:bodyPr>
          <a:lstStyle/>
          <a:p>
            <a:r>
              <a:rPr lang="en-US" sz="1400" dirty="0" err="1" smtClean="0"/>
              <a:t>Markku</a:t>
            </a:r>
            <a:r>
              <a:rPr lang="en-US" sz="1400" dirty="0" smtClean="0"/>
              <a:t/>
            </a:r>
            <a:br>
              <a:rPr lang="en-US" sz="1400" dirty="0" smtClean="0"/>
            </a:br>
            <a:r>
              <a:rPr lang="en-US" sz="1400" dirty="0" err="1" smtClean="0"/>
              <a:t>Kulmala</a:t>
            </a:r>
            <a:endParaRPr lang="en-US" sz="1400" dirty="0" smtClean="0"/>
          </a:p>
          <a:p>
            <a:r>
              <a:rPr lang="en-US" sz="1400" i="1" dirty="0" smtClean="0"/>
              <a:t>U Helsinki</a:t>
            </a:r>
            <a:endParaRPr lang="en-US" sz="1400" i="1" dirty="0"/>
          </a:p>
        </p:txBody>
      </p:sp>
      <p:sp>
        <p:nvSpPr>
          <p:cNvPr id="21" name="TextBox 20"/>
          <p:cNvSpPr txBox="1"/>
          <p:nvPr/>
        </p:nvSpPr>
        <p:spPr>
          <a:xfrm>
            <a:off x="1294936" y="2204864"/>
            <a:ext cx="1140312" cy="738664"/>
          </a:xfrm>
          <a:prstGeom prst="rect">
            <a:avLst/>
          </a:prstGeom>
          <a:noFill/>
        </p:spPr>
        <p:txBody>
          <a:bodyPr wrap="none" rtlCol="0">
            <a:spAutoFit/>
          </a:bodyPr>
          <a:lstStyle/>
          <a:p>
            <a:r>
              <a:rPr lang="en-US" sz="1400" dirty="0" smtClean="0"/>
              <a:t>Ari</a:t>
            </a:r>
            <a:br>
              <a:rPr lang="en-US" sz="1400" dirty="0" smtClean="0"/>
            </a:br>
            <a:r>
              <a:rPr lang="en-US" sz="1400" dirty="0" smtClean="0"/>
              <a:t>Laaksonen</a:t>
            </a:r>
          </a:p>
          <a:p>
            <a:r>
              <a:rPr lang="en-US" sz="1400" i="1" dirty="0" smtClean="0"/>
              <a:t>Finn Met </a:t>
            </a:r>
            <a:r>
              <a:rPr lang="en-US" sz="1400" i="1" dirty="0" err="1" smtClean="0"/>
              <a:t>Inst</a:t>
            </a:r>
            <a:endParaRPr lang="en-US" sz="1400" dirty="0"/>
          </a:p>
        </p:txBody>
      </p:sp>
      <p:sp>
        <p:nvSpPr>
          <p:cNvPr id="22" name="TextBox 21"/>
          <p:cNvSpPr txBox="1"/>
          <p:nvPr/>
        </p:nvSpPr>
        <p:spPr>
          <a:xfrm>
            <a:off x="2429087" y="2204864"/>
            <a:ext cx="1048685" cy="738664"/>
          </a:xfrm>
          <a:prstGeom prst="rect">
            <a:avLst/>
          </a:prstGeom>
          <a:noFill/>
        </p:spPr>
        <p:txBody>
          <a:bodyPr wrap="none" rtlCol="0">
            <a:spAutoFit/>
          </a:bodyPr>
          <a:lstStyle/>
          <a:p>
            <a:r>
              <a:rPr lang="en-US" sz="1400" dirty="0" err="1" smtClean="0"/>
              <a:t>Annele</a:t>
            </a:r>
            <a:r>
              <a:rPr lang="en-US" sz="1400" dirty="0"/>
              <a:t/>
            </a:r>
            <a:br>
              <a:rPr lang="en-US" sz="1400" dirty="0"/>
            </a:br>
            <a:r>
              <a:rPr lang="en-US" sz="1400" dirty="0" smtClean="0"/>
              <a:t>Virtanen</a:t>
            </a:r>
          </a:p>
          <a:p>
            <a:r>
              <a:rPr lang="en-US" sz="1400" i="1" dirty="0" smtClean="0"/>
              <a:t>U E. Finland</a:t>
            </a:r>
            <a:endParaRPr lang="en-US" sz="1400" i="1" dirty="0"/>
          </a:p>
        </p:txBody>
      </p:sp>
      <p:sp>
        <p:nvSpPr>
          <p:cNvPr id="23" name="TextBox 22"/>
          <p:cNvSpPr txBox="1"/>
          <p:nvPr/>
        </p:nvSpPr>
        <p:spPr>
          <a:xfrm>
            <a:off x="3424314" y="2204864"/>
            <a:ext cx="1090363" cy="738664"/>
          </a:xfrm>
          <a:prstGeom prst="rect">
            <a:avLst/>
          </a:prstGeom>
          <a:noFill/>
        </p:spPr>
        <p:txBody>
          <a:bodyPr wrap="none" rtlCol="0">
            <a:spAutoFit/>
          </a:bodyPr>
          <a:lstStyle/>
          <a:p>
            <a:r>
              <a:rPr lang="en-US" sz="1400" dirty="0" smtClean="0"/>
              <a:t>Kelley</a:t>
            </a:r>
            <a:br>
              <a:rPr lang="en-US" sz="1400" dirty="0" smtClean="0"/>
            </a:br>
            <a:r>
              <a:rPr lang="en-US" sz="1400" dirty="0" smtClean="0"/>
              <a:t>Barsanti</a:t>
            </a:r>
          </a:p>
          <a:p>
            <a:r>
              <a:rPr lang="en-US" sz="1400" i="1" dirty="0" smtClean="0"/>
              <a:t>UC Riverside</a:t>
            </a:r>
            <a:endParaRPr lang="en-US" sz="1400" i="1" dirty="0"/>
          </a:p>
        </p:txBody>
      </p:sp>
      <p:sp>
        <p:nvSpPr>
          <p:cNvPr id="24" name="TextBox 23"/>
          <p:cNvSpPr txBox="1"/>
          <p:nvPr/>
        </p:nvSpPr>
        <p:spPr>
          <a:xfrm>
            <a:off x="4499992" y="2204864"/>
            <a:ext cx="1030282" cy="738664"/>
          </a:xfrm>
          <a:prstGeom prst="rect">
            <a:avLst/>
          </a:prstGeom>
          <a:noFill/>
        </p:spPr>
        <p:txBody>
          <a:bodyPr wrap="none" rtlCol="0">
            <a:spAutoFit/>
          </a:bodyPr>
          <a:lstStyle/>
          <a:p>
            <a:r>
              <a:rPr lang="en-US" sz="1400" dirty="0" smtClean="0"/>
              <a:t>Murray</a:t>
            </a:r>
            <a:br>
              <a:rPr lang="en-US" sz="1400" dirty="0" smtClean="0"/>
            </a:br>
            <a:r>
              <a:rPr lang="en-US" sz="1400" dirty="0" smtClean="0"/>
              <a:t>Johnston</a:t>
            </a:r>
          </a:p>
          <a:p>
            <a:r>
              <a:rPr lang="en-US" sz="1400" i="1" dirty="0" smtClean="0"/>
              <a:t>U Delaware</a:t>
            </a:r>
            <a:endParaRPr lang="en-US" sz="1400" i="1" dirty="0"/>
          </a:p>
        </p:txBody>
      </p:sp>
      <p:sp>
        <p:nvSpPr>
          <p:cNvPr id="25" name="TextBox 24"/>
          <p:cNvSpPr txBox="1"/>
          <p:nvPr/>
        </p:nvSpPr>
        <p:spPr>
          <a:xfrm>
            <a:off x="5560668" y="2204864"/>
            <a:ext cx="1059777" cy="523220"/>
          </a:xfrm>
          <a:prstGeom prst="rect">
            <a:avLst/>
          </a:prstGeom>
          <a:noFill/>
        </p:spPr>
        <p:txBody>
          <a:bodyPr wrap="none" rtlCol="0">
            <a:spAutoFit/>
          </a:bodyPr>
          <a:lstStyle/>
          <a:p>
            <a:r>
              <a:rPr lang="en-US" sz="1400" dirty="0" smtClean="0"/>
              <a:t>Chris Hogan</a:t>
            </a:r>
          </a:p>
          <a:p>
            <a:r>
              <a:rPr lang="en-US" sz="1400" i="1" dirty="0" smtClean="0"/>
              <a:t>U </a:t>
            </a:r>
            <a:r>
              <a:rPr lang="en-US" sz="1400" i="1" dirty="0" err="1" smtClean="0"/>
              <a:t>Minn</a:t>
            </a:r>
            <a:endParaRPr lang="en-US" sz="1400" i="1" dirty="0"/>
          </a:p>
        </p:txBody>
      </p:sp>
      <p:sp>
        <p:nvSpPr>
          <p:cNvPr id="26" name="TextBox 25"/>
          <p:cNvSpPr txBox="1"/>
          <p:nvPr/>
        </p:nvSpPr>
        <p:spPr>
          <a:xfrm>
            <a:off x="6686155" y="2204864"/>
            <a:ext cx="972574" cy="523220"/>
          </a:xfrm>
          <a:prstGeom prst="rect">
            <a:avLst/>
          </a:prstGeom>
          <a:noFill/>
        </p:spPr>
        <p:txBody>
          <a:bodyPr wrap="none" rtlCol="0">
            <a:spAutoFit/>
          </a:bodyPr>
          <a:lstStyle/>
          <a:p>
            <a:r>
              <a:rPr lang="en-US" sz="1400" dirty="0" smtClean="0"/>
              <a:t>Fred Eisele</a:t>
            </a:r>
          </a:p>
          <a:p>
            <a:r>
              <a:rPr lang="en-US" sz="1400" i="1" dirty="0" smtClean="0"/>
              <a:t>NCAR</a:t>
            </a:r>
            <a:endParaRPr lang="en-US" sz="1400" i="1" dirty="0"/>
          </a:p>
        </p:txBody>
      </p:sp>
      <p:sp>
        <p:nvSpPr>
          <p:cNvPr id="27" name="TextBox 26"/>
          <p:cNvSpPr txBox="1"/>
          <p:nvPr/>
        </p:nvSpPr>
        <p:spPr>
          <a:xfrm>
            <a:off x="7777888" y="2204864"/>
            <a:ext cx="1237070" cy="523220"/>
          </a:xfrm>
          <a:prstGeom prst="rect">
            <a:avLst/>
          </a:prstGeom>
          <a:noFill/>
        </p:spPr>
        <p:txBody>
          <a:bodyPr wrap="none" rtlCol="0">
            <a:spAutoFit/>
          </a:bodyPr>
          <a:lstStyle/>
          <a:p>
            <a:r>
              <a:rPr lang="en-US" sz="1400" dirty="0" smtClean="0"/>
              <a:t>Pete McMurry</a:t>
            </a:r>
            <a:endParaRPr lang="en-US" sz="1400" dirty="0"/>
          </a:p>
          <a:p>
            <a:r>
              <a:rPr lang="en-US" sz="1400" i="1" dirty="0" smtClean="0"/>
              <a:t>U </a:t>
            </a:r>
            <a:r>
              <a:rPr lang="en-US" sz="1400" i="1" dirty="0" err="1" smtClean="0"/>
              <a:t>Minn</a:t>
            </a:r>
            <a:endParaRPr lang="en-US" sz="1400" i="1" dirty="0" smtClean="0"/>
          </a:p>
        </p:txBody>
      </p:sp>
      <p:pic>
        <p:nvPicPr>
          <p:cNvPr id="1028" name="Picture 4" descr="https://www2.acd.ucar.edu/sites/default/files/field/image/h2so4-2010-thumb.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1920" y="3216728"/>
            <a:ext cx="1446265" cy="1364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media.licdn.com/mpr/mpr/shrink_200_200/p/2/000/111/1a8/0b3ed2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51210" y="3216728"/>
            <a:ext cx="1364400" cy="1364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staff.ucar.edu/sites/default/files/user/photos/mike_headsho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7354" y="3216728"/>
            <a:ext cx="1248982" cy="13644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idw-online.de/de/newsimage?id=222285&amp;size=scree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86815" y="3216728"/>
            <a:ext cx="985779" cy="136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035830" y="4633391"/>
            <a:ext cx="1108958" cy="307777"/>
          </a:xfrm>
          <a:prstGeom prst="rect">
            <a:avLst/>
          </a:prstGeom>
          <a:noFill/>
        </p:spPr>
        <p:txBody>
          <a:bodyPr wrap="none" rtlCol="0">
            <a:spAutoFit/>
          </a:bodyPr>
          <a:lstStyle/>
          <a:p>
            <a:r>
              <a:rPr lang="en-US" sz="1400" dirty="0" smtClean="0"/>
              <a:t>Paul Winkler</a:t>
            </a:r>
            <a:endParaRPr lang="en-US" sz="1400" dirty="0"/>
          </a:p>
        </p:txBody>
      </p:sp>
      <p:sp>
        <p:nvSpPr>
          <p:cNvPr id="30" name="TextBox 29"/>
          <p:cNvSpPr txBox="1"/>
          <p:nvPr/>
        </p:nvSpPr>
        <p:spPr>
          <a:xfrm>
            <a:off x="5201277" y="4633391"/>
            <a:ext cx="1064266" cy="307777"/>
          </a:xfrm>
          <a:prstGeom prst="rect">
            <a:avLst/>
          </a:prstGeom>
          <a:noFill/>
        </p:spPr>
        <p:txBody>
          <a:bodyPr wrap="none" rtlCol="0">
            <a:spAutoFit/>
          </a:bodyPr>
          <a:lstStyle/>
          <a:p>
            <a:r>
              <a:rPr lang="en-US" sz="1400" dirty="0" smtClean="0"/>
              <a:t>John Ortega</a:t>
            </a:r>
            <a:endParaRPr lang="en-US" sz="1400" dirty="0"/>
          </a:p>
        </p:txBody>
      </p:sp>
      <p:sp>
        <p:nvSpPr>
          <p:cNvPr id="31" name="TextBox 30"/>
          <p:cNvSpPr txBox="1"/>
          <p:nvPr/>
        </p:nvSpPr>
        <p:spPr>
          <a:xfrm>
            <a:off x="4115940" y="4633391"/>
            <a:ext cx="830677" cy="307777"/>
          </a:xfrm>
          <a:prstGeom prst="rect">
            <a:avLst/>
          </a:prstGeom>
          <a:noFill/>
        </p:spPr>
        <p:txBody>
          <a:bodyPr wrap="none" rtlCol="0">
            <a:spAutoFit/>
          </a:bodyPr>
          <a:lstStyle/>
          <a:p>
            <a:r>
              <a:rPr lang="en-US" sz="1400" dirty="0" smtClean="0"/>
              <a:t>Jun Zhao</a:t>
            </a:r>
            <a:endParaRPr lang="en-US" sz="1400" dirty="0"/>
          </a:p>
        </p:txBody>
      </p:sp>
      <p:sp>
        <p:nvSpPr>
          <p:cNvPr id="32" name="TextBox 31"/>
          <p:cNvSpPr txBox="1"/>
          <p:nvPr/>
        </p:nvSpPr>
        <p:spPr>
          <a:xfrm>
            <a:off x="6418795" y="4633391"/>
            <a:ext cx="1068947" cy="307777"/>
          </a:xfrm>
          <a:prstGeom prst="rect">
            <a:avLst/>
          </a:prstGeom>
          <a:noFill/>
        </p:spPr>
        <p:txBody>
          <a:bodyPr wrap="none" rtlCol="0">
            <a:spAutoFit/>
          </a:bodyPr>
          <a:lstStyle/>
          <a:p>
            <a:r>
              <a:rPr lang="en-US" sz="1400" dirty="0" smtClean="0"/>
              <a:t>Mike Lawler</a:t>
            </a:r>
            <a:endParaRPr lang="en-US" sz="1400" dirty="0"/>
          </a:p>
        </p:txBody>
      </p:sp>
      <p:sp>
        <p:nvSpPr>
          <p:cNvPr id="7" name="TextBox 6"/>
          <p:cNvSpPr txBox="1"/>
          <p:nvPr/>
        </p:nvSpPr>
        <p:spPr>
          <a:xfrm>
            <a:off x="1729440" y="5373216"/>
            <a:ext cx="5077277" cy="1200329"/>
          </a:xfrm>
          <a:prstGeom prst="rect">
            <a:avLst/>
          </a:prstGeom>
          <a:noFill/>
        </p:spPr>
        <p:txBody>
          <a:bodyPr wrap="square" rtlCol="0">
            <a:spAutoFit/>
          </a:bodyPr>
          <a:lstStyle/>
          <a:p>
            <a:r>
              <a:rPr lang="en-US" b="1" dirty="0" smtClean="0"/>
              <a:t>Funding Agencies:</a:t>
            </a:r>
          </a:p>
          <a:p>
            <a:pPr marL="285750" indent="-285750">
              <a:buFont typeface="Arial" panose="020B0604020202020204" pitchFamily="34" charset="0"/>
              <a:buChar char="•"/>
            </a:pPr>
            <a:r>
              <a:rPr lang="en-US" dirty="0" smtClean="0"/>
              <a:t>National Science Foundation</a:t>
            </a:r>
          </a:p>
          <a:p>
            <a:pPr marL="285750" indent="-285750">
              <a:buFont typeface="Arial" panose="020B0604020202020204" pitchFamily="34" charset="0"/>
              <a:buChar char="•"/>
            </a:pPr>
            <a:r>
              <a:rPr lang="en-US" dirty="0" smtClean="0"/>
              <a:t>Department of Energy</a:t>
            </a:r>
          </a:p>
          <a:p>
            <a:pPr marL="285750" indent="-285750">
              <a:buFont typeface="Arial" panose="020B0604020202020204" pitchFamily="34" charset="0"/>
              <a:buChar char="•"/>
            </a:pPr>
            <a:r>
              <a:rPr lang="en-US" dirty="0" smtClean="0"/>
              <a:t>Finnish Academy &amp; </a:t>
            </a:r>
            <a:r>
              <a:rPr lang="en-US" dirty="0" err="1" smtClean="0"/>
              <a:t>Saastamoinen</a:t>
            </a:r>
            <a:r>
              <a:rPr lang="en-US" dirty="0" smtClean="0"/>
              <a:t> Foundation</a:t>
            </a:r>
          </a:p>
        </p:txBody>
      </p:sp>
      <p:sp>
        <p:nvSpPr>
          <p:cNvPr id="33" name="TextBox 32"/>
          <p:cNvSpPr txBox="1"/>
          <p:nvPr/>
        </p:nvSpPr>
        <p:spPr>
          <a:xfrm>
            <a:off x="1907704" y="4633391"/>
            <a:ext cx="1399294" cy="523220"/>
          </a:xfrm>
          <a:prstGeom prst="rect">
            <a:avLst/>
          </a:prstGeom>
          <a:noFill/>
        </p:spPr>
        <p:txBody>
          <a:bodyPr wrap="none" rtlCol="0">
            <a:spAutoFit/>
          </a:bodyPr>
          <a:lstStyle/>
          <a:p>
            <a:r>
              <a:rPr lang="en-US" sz="1400" dirty="0" smtClean="0"/>
              <a:t>Lea </a:t>
            </a:r>
            <a:br>
              <a:rPr lang="en-US" sz="1400" dirty="0" smtClean="0"/>
            </a:br>
            <a:r>
              <a:rPr lang="en-US" sz="1400" dirty="0" smtClean="0"/>
              <a:t>Hildebrandt Ruiz</a:t>
            </a:r>
            <a:endParaRPr lang="en-US" sz="1400" dirty="0"/>
          </a:p>
        </p:txBody>
      </p:sp>
      <p:pic>
        <p:nvPicPr>
          <p:cNvPr id="24578" name="Picture 2" descr="http://www.che.utexas.edu/wp-content/uploads/Lea-Hildebrandt-Ruiz.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79712" y="3216728"/>
            <a:ext cx="909600" cy="136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150272"/>
      </p:ext>
    </p:extLst>
  </p:cSld>
  <p:clrMapOvr>
    <a:masterClrMapping/>
  </p:clrMapOvr>
  <mc:AlternateContent xmlns:mc="http://schemas.openxmlformats.org/markup-compatibility/2006" xmlns:p14="http://schemas.microsoft.com/office/powerpoint/2010/main">
    <mc:Choice Requires="p14">
      <p:transition spd="slow" p14:dur="2000" advTm="87947"/>
    </mc:Choice>
    <mc:Fallback xmlns="">
      <p:transition spd="slow" advTm="87947"/>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0" y="0"/>
            <a:ext cx="9140825" cy="849313"/>
          </a:xfrm>
          <a:prstGeom prst="rect">
            <a:avLst/>
          </a:prstGeom>
          <a:solidFill>
            <a:srgbClr val="0070C0"/>
          </a:solidFill>
          <a:ln>
            <a:noFill/>
          </a:ln>
          <a:effectLst/>
        </p:spPr>
        <p:txBody>
          <a:bodyPr lIns="182880" tIns="91440" bIns="91440">
            <a:spAutoFit/>
          </a:bodyPr>
          <a:lstStyle>
            <a:lvl1pPr marL="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1pPr>
            <a:lvl2pPr marL="742950" indent="-28575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2pPr>
            <a:lvl3pPr marL="11430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3pPr>
            <a:lvl4pPr marL="16002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4pPr>
            <a:lvl5pPr marL="20574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3200">
                <a:solidFill>
                  <a:srgbClr val="A50021"/>
                </a:solidFill>
                <a:latin typeface="Arial" pitchFamily="34" charset="0"/>
              </a:defRPr>
            </a:lvl9pPr>
          </a:lstStyle>
          <a:p>
            <a:pPr algn="l" eaLnBrk="1" hangingPunct="1">
              <a:defRPr/>
            </a:pPr>
            <a:r>
              <a:rPr lang="en-US" sz="2400" dirty="0" smtClean="0">
                <a:solidFill>
                  <a:schemeClr val="bg1"/>
                </a:solidFill>
                <a:latin typeface="Calibri" pitchFamily="34" charset="0"/>
                <a:ea typeface="Microsoft YaHei" pitchFamily="34" charset="-122"/>
              </a:rPr>
              <a:t>Ozone + </a:t>
            </a:r>
            <a:r>
              <a:rPr lang="en-US" sz="2400" dirty="0" smtClean="0">
                <a:solidFill>
                  <a:schemeClr val="bg1"/>
                </a:solidFill>
                <a:latin typeface="Symbol" panose="05050102010706020507" pitchFamily="18" charset="2"/>
                <a:ea typeface="Microsoft YaHei" pitchFamily="34" charset="-122"/>
              </a:rPr>
              <a:t>a</a:t>
            </a:r>
            <a:r>
              <a:rPr lang="en-US" sz="2400" dirty="0" smtClean="0">
                <a:solidFill>
                  <a:schemeClr val="bg1"/>
                </a:solidFill>
                <a:latin typeface="Calibri" pitchFamily="34" charset="0"/>
                <a:ea typeface="Microsoft YaHei" pitchFamily="34" charset="-122"/>
              </a:rPr>
              <a:t>-Pinene: Gas measurements identify compounds that coincide with the formation of 10-20 nm diameter particles</a:t>
            </a:r>
          </a:p>
        </p:txBody>
      </p:sp>
      <p:sp>
        <p:nvSpPr>
          <p:cNvPr id="26627" name="Text Box 6"/>
          <p:cNvSpPr txBox="1">
            <a:spLocks noChangeArrowheads="1"/>
          </p:cNvSpPr>
          <p:nvPr/>
        </p:nvSpPr>
        <p:spPr bwMode="auto">
          <a:xfrm>
            <a:off x="3657600" y="6477000"/>
            <a:ext cx="5410200" cy="329103"/>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080" tIns="41040" rIns="82080" bIns="4104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9pPr>
          </a:lstStyle>
          <a:p>
            <a:pPr algn="r" eaLnBrk="1" hangingPunct="1"/>
            <a:r>
              <a:rPr lang="en-US" altLang="en-US" sz="1600" dirty="0">
                <a:solidFill>
                  <a:srgbClr val="CC0000"/>
                </a:solidFill>
                <a:ea typeface="Microsoft YaHei" pitchFamily="34" charset="-122"/>
              </a:rPr>
              <a:t>Zhao et al., </a:t>
            </a:r>
            <a:r>
              <a:rPr lang="en-US" altLang="en-US" sz="1600" dirty="0" smtClean="0">
                <a:solidFill>
                  <a:srgbClr val="CC0000"/>
                </a:solidFill>
                <a:ea typeface="Microsoft YaHei" pitchFamily="34" charset="-122"/>
              </a:rPr>
              <a:t>ACP 2013</a:t>
            </a:r>
            <a:endParaRPr lang="en-US" altLang="en-US" sz="1600" dirty="0">
              <a:solidFill>
                <a:srgbClr val="CC0000"/>
              </a:solidFill>
              <a:ea typeface="Microsoft YaHei" pitchFamily="34" charset="-122"/>
            </a:endParaRPr>
          </a:p>
        </p:txBody>
      </p:sp>
      <p:pic>
        <p:nvPicPr>
          <p:cNvPr id="266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1708150"/>
            <a:ext cx="3709987"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925" y="1593850"/>
            <a:ext cx="54229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197100" y="2019300"/>
            <a:ext cx="1228725" cy="5873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4" name="Straight Connector 3"/>
          <p:cNvCxnSpPr>
            <a:stCxn id="2" idx="7"/>
          </p:cNvCxnSpPr>
          <p:nvPr/>
        </p:nvCxnSpPr>
        <p:spPr>
          <a:xfrm flipV="1">
            <a:off x="3246438" y="1323975"/>
            <a:ext cx="179387" cy="7810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632" name="TextBox 5"/>
          <p:cNvSpPr txBox="1">
            <a:spLocks noChangeArrowheads="1"/>
          </p:cNvSpPr>
          <p:nvPr/>
        </p:nvSpPr>
        <p:spPr bwMode="auto">
          <a:xfrm>
            <a:off x="138113" y="1044575"/>
            <a:ext cx="59843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r>
              <a:rPr lang="en-US" altLang="en-US" sz="1600" dirty="0">
                <a:solidFill>
                  <a:schemeClr val="tx1"/>
                </a:solidFill>
              </a:rPr>
              <a:t>“Category I” compounds correlate with start of </a:t>
            </a:r>
            <a:r>
              <a:rPr lang="en-US" altLang="en-US" sz="1600" dirty="0" smtClean="0">
                <a:solidFill>
                  <a:schemeClr val="tx1"/>
                </a:solidFill>
              </a:rPr>
              <a:t>particle formation</a:t>
            </a:r>
            <a:endParaRPr lang="en-US" altLang="en-US" dirty="0">
              <a:solidFill>
                <a:schemeClr val="tx1"/>
              </a:solidFill>
            </a:endParaRPr>
          </a:p>
        </p:txBody>
      </p:sp>
      <p:sp>
        <p:nvSpPr>
          <p:cNvPr id="12" name="Oval 11"/>
          <p:cNvSpPr/>
          <p:nvPr/>
        </p:nvSpPr>
        <p:spPr>
          <a:xfrm>
            <a:off x="828675" y="3598863"/>
            <a:ext cx="1228725" cy="5857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13" name="Straight Connector 12"/>
          <p:cNvCxnSpPr/>
          <p:nvPr/>
        </p:nvCxnSpPr>
        <p:spPr>
          <a:xfrm flipH="1">
            <a:off x="1323975" y="4184650"/>
            <a:ext cx="119063" cy="1536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635" name="TextBox 13"/>
          <p:cNvSpPr txBox="1">
            <a:spLocks noChangeArrowheads="1"/>
          </p:cNvSpPr>
          <p:nvPr/>
        </p:nvSpPr>
        <p:spPr bwMode="auto">
          <a:xfrm>
            <a:off x="525463" y="5738813"/>
            <a:ext cx="66431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pPr algn="l"/>
            <a:r>
              <a:rPr lang="en-US" altLang="en-US" sz="1600" dirty="0">
                <a:solidFill>
                  <a:schemeClr val="tx1"/>
                </a:solidFill>
              </a:rPr>
              <a:t>“Category II” appear to be involved with </a:t>
            </a:r>
            <a:r>
              <a:rPr lang="en-US" altLang="en-US" sz="1600" dirty="0" smtClean="0">
                <a:solidFill>
                  <a:schemeClr val="tx1"/>
                </a:solidFill>
              </a:rPr>
              <a:t>growth of formed nanoparticles</a:t>
            </a:r>
            <a:endParaRPr lang="en-US" altLang="en-US" dirty="0">
              <a:solidFill>
                <a:schemeClr val="tx1"/>
              </a:solidFill>
            </a:endParaRPr>
          </a:p>
        </p:txBody>
      </p:sp>
    </p:spTree>
    <p:extLst>
      <p:ext uri="{BB962C8B-B14F-4D97-AF65-F5344CB8AC3E}">
        <p14:creationId xmlns:p14="http://schemas.microsoft.com/office/powerpoint/2010/main" val="187540941"/>
      </p:ext>
    </p:extLst>
  </p:cSld>
  <p:clrMapOvr>
    <a:masterClrMapping/>
  </p:clrMapOvr>
  <p:transition spd="med" advTm="93702"/>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5259"/>
            <a:ext cx="9140825" cy="923330"/>
          </a:xfrm>
          <a:solidFill>
            <a:srgbClr val="0070C0"/>
          </a:solidFill>
        </p:spPr>
        <p:txBody>
          <a:bodyPr lIns="182880" tIns="91440" bIns="91440">
            <a:spAutoFit/>
          </a:bodyPr>
          <a:lstStyle/>
          <a:p>
            <a:pPr marL="182880" algn="l">
              <a:defRPr/>
            </a:pPr>
            <a:r>
              <a:rPr lang="en-US" sz="2400" dirty="0" smtClean="0">
                <a:solidFill>
                  <a:schemeClr val="bg1"/>
                </a:solidFill>
              </a:rPr>
              <a:t>Can condensation of “Category I” compounds explain observed nanoparticle growth rates?</a:t>
            </a:r>
          </a:p>
        </p:txBody>
      </p:sp>
      <p:sp>
        <p:nvSpPr>
          <p:cNvPr id="24" name="Text Box 6"/>
          <p:cNvSpPr txBox="1">
            <a:spLocks noChangeArrowheads="1"/>
          </p:cNvSpPr>
          <p:nvPr/>
        </p:nvSpPr>
        <p:spPr bwMode="auto">
          <a:xfrm>
            <a:off x="6876256" y="6477000"/>
            <a:ext cx="2191544" cy="329103"/>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2080" tIns="41040" rIns="82080" bIns="4104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A50021"/>
                </a:solidFill>
                <a:latin typeface="Arial" pitchFamily="34" charset="0"/>
              </a:defRPr>
            </a:lvl9pPr>
          </a:lstStyle>
          <a:p>
            <a:pPr algn="r" eaLnBrk="1" hangingPunct="1"/>
            <a:r>
              <a:rPr lang="en-US" altLang="en-US" sz="1600" dirty="0">
                <a:solidFill>
                  <a:srgbClr val="CC0000"/>
                </a:solidFill>
                <a:ea typeface="Microsoft YaHei" pitchFamily="34" charset="-122"/>
              </a:rPr>
              <a:t>Zhao et al., </a:t>
            </a:r>
            <a:r>
              <a:rPr lang="en-US" altLang="en-US" sz="1600" dirty="0" smtClean="0">
                <a:solidFill>
                  <a:srgbClr val="CC0000"/>
                </a:solidFill>
                <a:ea typeface="Microsoft YaHei" pitchFamily="34" charset="-122"/>
              </a:rPr>
              <a:t>ACP 2013</a:t>
            </a:r>
            <a:endParaRPr lang="en-US" altLang="en-US" sz="1600" dirty="0">
              <a:solidFill>
                <a:srgbClr val="CC0000"/>
              </a:solidFill>
              <a:ea typeface="Microsoft YaHei" pitchFamily="34" charset="-122"/>
            </a:endParaRPr>
          </a:p>
        </p:txBody>
      </p:sp>
      <p:sp>
        <p:nvSpPr>
          <p:cNvPr id="29" name="Rectangle 28"/>
          <p:cNvSpPr/>
          <p:nvPr/>
        </p:nvSpPr>
        <p:spPr>
          <a:xfrm>
            <a:off x="2197278" y="2889844"/>
            <a:ext cx="504056" cy="215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638303" y="1045211"/>
            <a:ext cx="5611701" cy="3391902"/>
            <a:chOff x="3109472" y="1100697"/>
            <a:chExt cx="5927024" cy="3782949"/>
          </a:xfrm>
        </p:grpSpPr>
        <p:grpSp>
          <p:nvGrpSpPr>
            <p:cNvPr id="7" name="Group 6"/>
            <p:cNvGrpSpPr/>
            <p:nvPr/>
          </p:nvGrpSpPr>
          <p:grpSpPr>
            <a:xfrm>
              <a:off x="3284159" y="1100697"/>
              <a:ext cx="5752337" cy="2052012"/>
              <a:chOff x="2339752" y="2997748"/>
              <a:chExt cx="5752337" cy="2052012"/>
            </a:xfrm>
          </p:grpSpPr>
          <p:pic>
            <p:nvPicPr>
              <p:cNvPr id="26" name="Picture 25"/>
              <p:cNvPicPr/>
              <p:nvPr/>
            </p:nvPicPr>
            <p:blipFill rotWithShape="1">
              <a:blip r:embed="rId3" cstate="print">
                <a:extLst>
                  <a:ext uri="{28A0092B-C50C-407E-A947-70E740481C1C}">
                    <a14:useLocalDpi xmlns:a14="http://schemas.microsoft.com/office/drawing/2010/main" val="0"/>
                  </a:ext>
                </a:extLst>
              </a:blip>
              <a:srcRect t="-5" b="53833"/>
              <a:stretch/>
            </p:blipFill>
            <p:spPr bwMode="auto">
              <a:xfrm>
                <a:off x="2339752" y="2997748"/>
                <a:ext cx="5467350" cy="1944000"/>
              </a:xfrm>
              <a:prstGeom prst="rect">
                <a:avLst/>
              </a:prstGeom>
              <a:noFill/>
              <a:ln>
                <a:noFill/>
              </a:ln>
            </p:spPr>
          </p:pic>
          <p:sp>
            <p:nvSpPr>
              <p:cNvPr id="31" name="TextBox 30"/>
              <p:cNvSpPr txBox="1"/>
              <p:nvPr/>
            </p:nvSpPr>
            <p:spPr>
              <a:xfrm rot="5400000">
                <a:off x="7301488" y="4016163"/>
                <a:ext cx="1319592" cy="261610"/>
              </a:xfrm>
              <a:prstGeom prst="rect">
                <a:avLst/>
              </a:prstGeom>
              <a:noFill/>
            </p:spPr>
            <p:txBody>
              <a:bodyPr wrap="none" rtlCol="0">
                <a:spAutoFit/>
              </a:bodyPr>
              <a:lstStyle/>
              <a:p>
                <a:r>
                  <a:rPr lang="en-US" sz="1100" b="1" dirty="0" err="1" smtClean="0">
                    <a:latin typeface="Arial" panose="020B0604020202020204" pitchFamily="34" charset="0"/>
                    <a:cs typeface="Arial" panose="020B0604020202020204" pitchFamily="34" charset="0"/>
                  </a:rPr>
                  <a:t>dN</a:t>
                </a:r>
                <a:r>
                  <a:rPr lang="en-US" sz="1100" b="1" dirty="0" smtClean="0">
                    <a:latin typeface="Arial" panose="020B0604020202020204" pitchFamily="34" charset="0"/>
                    <a:cs typeface="Arial" panose="020B0604020202020204" pitchFamily="34" charset="0"/>
                  </a:rPr>
                  <a:t>/</a:t>
                </a:r>
                <a:r>
                  <a:rPr lang="en-US" sz="1100" b="1" dirty="0" err="1" smtClean="0">
                    <a:latin typeface="Arial" panose="020B0604020202020204" pitchFamily="34" charset="0"/>
                    <a:cs typeface="Arial" panose="020B0604020202020204" pitchFamily="34" charset="0"/>
                  </a:rPr>
                  <a:t>dlogDp</a:t>
                </a:r>
                <a:r>
                  <a:rPr lang="en-US" sz="1100" b="1" dirty="0" smtClean="0">
                    <a:latin typeface="Arial" panose="020B0604020202020204" pitchFamily="34" charset="0"/>
                    <a:cs typeface="Arial" panose="020B0604020202020204" pitchFamily="34" charset="0"/>
                  </a:rPr>
                  <a:t> (cm</a:t>
                </a:r>
                <a:r>
                  <a:rPr lang="en-US" sz="1100" b="1" baseline="30000" dirty="0" smtClean="0">
                    <a:latin typeface="Arial" panose="020B0604020202020204" pitchFamily="34" charset="0"/>
                    <a:cs typeface="Arial" panose="020B0604020202020204" pitchFamily="34" charset="0"/>
                  </a:rPr>
                  <a:t>-3</a:t>
                </a:r>
                <a:r>
                  <a:rPr lang="en-US" sz="1100" b="1" dirty="0" smtClean="0">
                    <a:latin typeface="Arial" panose="020B0604020202020204" pitchFamily="34" charset="0"/>
                    <a:cs typeface="Arial" panose="020B0604020202020204" pitchFamily="34" charset="0"/>
                  </a:rPr>
                  <a:t>)</a:t>
                </a:r>
                <a:endParaRPr lang="en-US" sz="1100" b="1" dirty="0">
                  <a:latin typeface="Arial" panose="020B0604020202020204" pitchFamily="34" charset="0"/>
                  <a:cs typeface="Arial" panose="020B0604020202020204" pitchFamily="34" charset="0"/>
                </a:endParaRPr>
              </a:p>
            </p:txBody>
          </p:sp>
          <p:sp>
            <p:nvSpPr>
              <p:cNvPr id="4" name="Rectangle 3"/>
              <p:cNvSpPr/>
              <p:nvPr/>
            </p:nvSpPr>
            <p:spPr>
              <a:xfrm>
                <a:off x="2521314" y="4833736"/>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7103" y="3066346"/>
              <a:ext cx="5344070" cy="1298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4293096"/>
              <a:ext cx="418147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8846" y="3171591"/>
              <a:ext cx="247650"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9472" y="3071521"/>
              <a:ext cx="219075"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12"/>
          <p:cNvSpPr txBox="1"/>
          <p:nvPr/>
        </p:nvSpPr>
        <p:spPr>
          <a:xfrm>
            <a:off x="47878" y="2276434"/>
            <a:ext cx="1777410" cy="646331"/>
          </a:xfrm>
          <a:prstGeom prst="rect">
            <a:avLst/>
          </a:prstGeom>
          <a:noFill/>
        </p:spPr>
        <p:txBody>
          <a:bodyPr wrap="none" rtlCol="0">
            <a:spAutoFit/>
          </a:bodyPr>
          <a:lstStyle/>
          <a:p>
            <a:r>
              <a:rPr lang="en-US" dirty="0" smtClean="0"/>
              <a:t>observed growth</a:t>
            </a:r>
            <a:br>
              <a:rPr lang="en-US" dirty="0" smtClean="0"/>
            </a:br>
            <a:r>
              <a:rPr lang="en-US" dirty="0" smtClean="0"/>
              <a:t>rate: 36 nm/</a:t>
            </a:r>
            <a:r>
              <a:rPr lang="en-US" dirty="0" err="1" smtClean="0"/>
              <a:t>hr</a:t>
            </a:r>
            <a:endParaRPr lang="en-US" sz="2000" dirty="0"/>
          </a:p>
        </p:txBody>
      </p:sp>
      <p:sp>
        <p:nvSpPr>
          <p:cNvPr id="38" name="Line 6"/>
          <p:cNvSpPr>
            <a:spLocks noChangeShapeType="1"/>
          </p:cNvSpPr>
          <p:nvPr/>
        </p:nvSpPr>
        <p:spPr bwMode="auto">
          <a:xfrm flipV="1">
            <a:off x="1845723" y="2048146"/>
            <a:ext cx="1223076" cy="551453"/>
          </a:xfrm>
          <a:prstGeom prst="line">
            <a:avLst/>
          </a:prstGeom>
          <a:noFill/>
          <a:ln w="1905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20" name="Group 19"/>
          <p:cNvGrpSpPr/>
          <p:nvPr/>
        </p:nvGrpSpPr>
        <p:grpSpPr>
          <a:xfrm>
            <a:off x="683568" y="4602703"/>
            <a:ext cx="7560840" cy="1800200"/>
            <a:chOff x="683568" y="4941168"/>
            <a:chExt cx="7560840" cy="1800200"/>
          </a:xfrm>
        </p:grpSpPr>
        <mc:AlternateContent xmlns:mc="http://schemas.openxmlformats.org/markup-compatibility/2006" xmlns:a14="http://schemas.microsoft.com/office/drawing/2010/main">
          <mc:Choice Requires="a14">
            <p:sp>
              <p:nvSpPr>
                <p:cNvPr id="2" name="Rectangle 1"/>
                <p:cNvSpPr/>
                <p:nvPr/>
              </p:nvSpPr>
              <p:spPr>
                <a:xfrm>
                  <a:off x="921890" y="5341395"/>
                  <a:ext cx="3312368" cy="12920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sty m:val="p"/>
                          </m:rPr>
                          <a:rPr lang="en-US" sz="1600" b="0" i="0" smtClean="0">
                            <a:latin typeface="Cambria Math"/>
                          </a:rPr>
                          <m:t>Diameter</m:t>
                        </m:r>
                        <m:r>
                          <a:rPr lang="en-US" sz="1600" b="0" i="0" smtClean="0">
                            <a:latin typeface="Cambria Math"/>
                          </a:rPr>
                          <m:t> </m:t>
                        </m:r>
                        <m:r>
                          <m:rPr>
                            <m:sty m:val="p"/>
                          </m:rPr>
                          <a:rPr lang="en-US" sz="1600" b="0" i="0" smtClean="0">
                            <a:latin typeface="Cambria Math"/>
                          </a:rPr>
                          <m:t>Growth</m:t>
                        </m:r>
                        <m:r>
                          <a:rPr lang="en-US" sz="1600" b="0" i="0" smtClean="0">
                            <a:latin typeface="Cambria Math"/>
                          </a:rPr>
                          <m:t> </m:t>
                        </m:r>
                        <m:r>
                          <m:rPr>
                            <m:sty m:val="p"/>
                          </m:rPr>
                          <a:rPr lang="en-US" sz="1600" b="0" i="0" smtClean="0">
                            <a:latin typeface="Cambria Math"/>
                          </a:rPr>
                          <m:t>Rate</m:t>
                        </m:r>
                        <m:r>
                          <a:rPr lang="en-US" sz="1600" i="1">
                            <a:latin typeface="Cambria Math"/>
                          </a:rPr>
                          <m:t>=</m:t>
                        </m:r>
                        <m:f>
                          <m:fPr>
                            <m:ctrlPr>
                              <a:rPr lang="en-US" sz="1600" i="1">
                                <a:latin typeface="Cambria Math"/>
                              </a:rPr>
                            </m:ctrlPr>
                          </m:fPr>
                          <m:num>
                            <m:r>
                              <a:rPr lang="en-US" sz="1600" i="1">
                                <a:latin typeface="Cambria Math"/>
                              </a:rPr>
                              <m:t>1</m:t>
                            </m:r>
                          </m:num>
                          <m:den>
                            <m:r>
                              <a:rPr lang="en-US" sz="1600" i="1">
                                <a:latin typeface="Cambria Math"/>
                              </a:rPr>
                              <m:t>2</m:t>
                            </m:r>
                          </m:den>
                        </m:f>
                        <m:sSub>
                          <m:sSubPr>
                            <m:ctrlPr>
                              <a:rPr lang="en-US" sz="1600" i="1">
                                <a:latin typeface="Cambria Math"/>
                              </a:rPr>
                            </m:ctrlPr>
                          </m:sSubPr>
                          <m:e>
                            <m:r>
                              <a:rPr lang="en-US" sz="1600" i="1">
                                <a:latin typeface="Cambria Math"/>
                              </a:rPr>
                              <m:t>𝑣</m:t>
                            </m:r>
                          </m:e>
                          <m:sub>
                            <m:r>
                              <a:rPr lang="en-US" sz="1600" i="1">
                                <a:latin typeface="Cambria Math"/>
                              </a:rPr>
                              <m:t>1</m:t>
                            </m:r>
                          </m:sub>
                        </m:sSub>
                        <m:sSub>
                          <m:sSubPr>
                            <m:ctrlPr>
                              <a:rPr lang="en-US" sz="1600" i="1">
                                <a:latin typeface="Cambria Math"/>
                              </a:rPr>
                            </m:ctrlPr>
                          </m:sSubPr>
                          <m:e>
                            <m:r>
                              <a:rPr lang="en-US" sz="1600" i="1">
                                <a:latin typeface="Cambria Math"/>
                              </a:rPr>
                              <m:t>𝑁</m:t>
                            </m:r>
                          </m:e>
                          <m:sub>
                            <m:r>
                              <a:rPr lang="en-US" sz="1600" i="1">
                                <a:latin typeface="Cambria Math"/>
                              </a:rPr>
                              <m:t>1</m:t>
                            </m:r>
                          </m:sub>
                        </m:sSub>
                        <m:acc>
                          <m:accPr>
                            <m:chr m:val="̅"/>
                            <m:ctrlPr>
                              <a:rPr lang="en-US" sz="1600" i="1">
                                <a:latin typeface="Cambria Math"/>
                              </a:rPr>
                            </m:ctrlPr>
                          </m:accPr>
                          <m:e>
                            <m:r>
                              <a:rPr lang="en-US" sz="1600" i="1">
                                <a:latin typeface="Cambria Math"/>
                              </a:rPr>
                              <m:t>𝑐</m:t>
                            </m:r>
                          </m:e>
                        </m:acc>
                      </m:oMath>
                    </m:oMathPara>
                  </a14:m>
                  <a:endParaRPr lang="en-US" sz="1600" dirty="0"/>
                </a:p>
                <a:p>
                  <a:r>
                    <a:rPr lang="en-US" sz="1600" i="1" dirty="0" smtClean="0"/>
                    <a:t>ʋ</a:t>
                  </a:r>
                  <a:r>
                    <a:rPr lang="en-US" sz="1600" i="1" baseline="-25000" dirty="0" smtClean="0"/>
                    <a:t>1</a:t>
                  </a:r>
                  <a:r>
                    <a:rPr lang="en-US" sz="1600" baseline="-25000" dirty="0" smtClean="0"/>
                    <a:t> </a:t>
                  </a:r>
                  <a:r>
                    <a:rPr lang="en-US" sz="1600" dirty="0" smtClean="0"/>
                    <a:t>: molecular </a:t>
                  </a:r>
                  <a:r>
                    <a:rPr lang="en-US" sz="1600" dirty="0"/>
                    <a:t>volume for </a:t>
                  </a:r>
                  <a:r>
                    <a:rPr lang="en-US" sz="1600" dirty="0" smtClean="0"/>
                    <a:t>monomer</a:t>
                  </a:r>
                </a:p>
                <a:p>
                  <a:r>
                    <a:rPr lang="en-US" sz="1600" i="1" dirty="0" smtClean="0"/>
                    <a:t>N</a:t>
                  </a:r>
                  <a:r>
                    <a:rPr lang="en-US" sz="1600" i="1" baseline="-25000" dirty="0" smtClean="0"/>
                    <a:t>1</a:t>
                  </a:r>
                  <a:r>
                    <a:rPr lang="en-US" sz="1600" dirty="0" smtClean="0"/>
                    <a:t>: concentration of monomer </a:t>
                  </a:r>
                </a:p>
                <a:p>
                  <a14:m>
                    <m:oMath xmlns:m="http://schemas.openxmlformats.org/officeDocument/2006/math">
                      <m:acc>
                        <m:accPr>
                          <m:chr m:val="̅"/>
                          <m:ctrlPr>
                            <a:rPr lang="en-US" sz="1600" i="1">
                              <a:latin typeface="Cambria Math"/>
                            </a:rPr>
                          </m:ctrlPr>
                        </m:accPr>
                        <m:e>
                          <m:r>
                            <a:rPr lang="en-US" sz="1600" i="1">
                              <a:latin typeface="Cambria Math"/>
                            </a:rPr>
                            <m:t>𝑐</m:t>
                          </m:r>
                        </m:e>
                      </m:acc>
                    </m:oMath>
                  </a14:m>
                  <a:r>
                    <a:rPr lang="en-US" sz="1600" dirty="0"/>
                    <a:t> </a:t>
                  </a:r>
                  <a:r>
                    <a:rPr lang="en-US" sz="1600" dirty="0" smtClean="0"/>
                    <a:t>: </a:t>
                  </a:r>
                  <a:r>
                    <a:rPr lang="en-US" sz="1600" dirty="0"/>
                    <a:t>thermal velocity of the </a:t>
                  </a:r>
                  <a:r>
                    <a:rPr lang="en-US" sz="1600" dirty="0" smtClean="0"/>
                    <a:t>monomer</a:t>
                  </a:r>
                </a:p>
              </p:txBody>
            </p:sp>
          </mc:Choice>
          <mc:Fallback xmlns="">
            <p:sp>
              <p:nvSpPr>
                <p:cNvPr id="2" name="Rectangle 1"/>
                <p:cNvSpPr>
                  <a:spLocks noRot="1" noChangeAspect="1" noMove="1" noResize="1" noEditPoints="1" noAdjustHandles="1" noChangeArrowheads="1" noChangeShapeType="1" noTextEdit="1"/>
                </p:cNvSpPr>
                <p:nvPr/>
              </p:nvSpPr>
              <p:spPr>
                <a:xfrm>
                  <a:off x="921890" y="5341395"/>
                  <a:ext cx="3312368" cy="1292020"/>
                </a:xfrm>
                <a:prstGeom prst="rect">
                  <a:avLst/>
                </a:prstGeom>
                <a:blipFill rotWithShape="1">
                  <a:blip r:embed="rId8"/>
                  <a:stretch>
                    <a:fillRect l="-919" b="-5189"/>
                  </a:stretch>
                </a:blipFill>
              </p:spPr>
              <p:txBody>
                <a:bodyPr/>
                <a:lstStyle/>
                <a:p>
                  <a:r>
                    <a:rPr lang="en-US">
                      <a:noFill/>
                    </a:rPr>
                    <a:t> </a:t>
                  </a:r>
                </a:p>
              </p:txBody>
            </p:sp>
          </mc:Fallback>
        </mc:AlternateContent>
        <p:sp>
          <p:nvSpPr>
            <p:cNvPr id="14" name="TextBox 13"/>
            <p:cNvSpPr txBox="1"/>
            <p:nvPr/>
          </p:nvSpPr>
          <p:spPr>
            <a:xfrm>
              <a:off x="4673349" y="5448796"/>
              <a:ext cx="3260636" cy="830997"/>
            </a:xfrm>
            <a:prstGeom prst="rect">
              <a:avLst/>
            </a:prstGeom>
            <a:noFill/>
            <a:ln w="19050">
              <a:noFill/>
            </a:ln>
          </p:spPr>
          <p:txBody>
            <a:bodyPr wrap="none" rtlCol="0">
              <a:spAutoFit/>
            </a:bodyPr>
            <a:lstStyle/>
            <a:p>
              <a:r>
                <a:rPr lang="en-US" sz="1600" dirty="0" smtClean="0"/>
                <a:t>36 nm/</a:t>
              </a:r>
              <a:r>
                <a:rPr lang="en-US" sz="1600" dirty="0" err="1" smtClean="0"/>
                <a:t>hr</a:t>
              </a:r>
              <a:r>
                <a:rPr lang="en-US" sz="1600" dirty="0" smtClean="0"/>
                <a:t> growth rate would require:</a:t>
              </a:r>
              <a:endParaRPr lang="en-US" sz="1600" baseline="30000" dirty="0" smtClean="0">
                <a:solidFill>
                  <a:srgbClr val="C00000"/>
                </a:solidFill>
              </a:endParaRPr>
            </a:p>
            <a:p>
              <a:r>
                <a:rPr lang="en-US" sz="1600" dirty="0" smtClean="0">
                  <a:solidFill>
                    <a:srgbClr val="C00000"/>
                  </a:solidFill>
                </a:rPr>
                <a:t>N</a:t>
              </a:r>
              <a:r>
                <a:rPr lang="en-US" sz="1600" baseline="-25000" dirty="0" smtClean="0">
                  <a:solidFill>
                    <a:srgbClr val="C00000"/>
                  </a:solidFill>
                </a:rPr>
                <a:t>1</a:t>
              </a:r>
              <a:r>
                <a:rPr lang="en-US" sz="1600" dirty="0" smtClean="0">
                  <a:solidFill>
                    <a:srgbClr val="C00000"/>
                  </a:solidFill>
                </a:rPr>
                <a:t>(</a:t>
              </a:r>
              <a:r>
                <a:rPr lang="en-US" sz="1600" i="1" dirty="0" smtClean="0">
                  <a:solidFill>
                    <a:srgbClr val="C00000"/>
                  </a:solidFill>
                </a:rPr>
                <a:t>m/z</a:t>
              </a:r>
              <a:r>
                <a:rPr lang="en-US" sz="1600" dirty="0" smtClean="0">
                  <a:solidFill>
                    <a:srgbClr val="C00000"/>
                  </a:solidFill>
                </a:rPr>
                <a:t> 500) </a:t>
              </a:r>
              <a:r>
                <a:rPr lang="en-US" sz="1600" dirty="0">
                  <a:solidFill>
                    <a:srgbClr val="C00000"/>
                  </a:solidFill>
                </a:rPr>
                <a:t>= 3.3 </a:t>
              </a:r>
              <a:r>
                <a:rPr lang="en-US" sz="1600" dirty="0" smtClean="0">
                  <a:solidFill>
                    <a:srgbClr val="C00000"/>
                  </a:solidFill>
                </a:rPr>
                <a:t>x 10</a:t>
              </a:r>
              <a:r>
                <a:rPr lang="en-US" sz="1600" baseline="30000" dirty="0" smtClean="0">
                  <a:solidFill>
                    <a:srgbClr val="C00000"/>
                  </a:solidFill>
                </a:rPr>
                <a:t>8</a:t>
              </a:r>
              <a:r>
                <a:rPr lang="en-US" sz="1600" dirty="0" smtClean="0">
                  <a:solidFill>
                    <a:srgbClr val="C00000"/>
                  </a:solidFill>
                </a:rPr>
                <a:t> cm</a:t>
              </a:r>
              <a:r>
                <a:rPr lang="en-US" sz="1600" baseline="30000" dirty="0" smtClean="0">
                  <a:solidFill>
                    <a:srgbClr val="C00000"/>
                  </a:solidFill>
                </a:rPr>
                <a:t>-3</a:t>
              </a:r>
            </a:p>
            <a:p>
              <a:r>
                <a:rPr lang="en-US" sz="1600" dirty="0" smtClean="0">
                  <a:solidFill>
                    <a:srgbClr val="002060"/>
                  </a:solidFill>
                </a:rPr>
                <a:t>N</a:t>
              </a:r>
              <a:r>
                <a:rPr lang="en-US" sz="1600" baseline="-25000" dirty="0" smtClean="0">
                  <a:solidFill>
                    <a:srgbClr val="002060"/>
                  </a:solidFill>
                </a:rPr>
                <a:t>1,obs </a:t>
              </a:r>
              <a:r>
                <a:rPr lang="en-US" sz="1600" dirty="0" smtClean="0">
                  <a:solidFill>
                    <a:srgbClr val="002060"/>
                  </a:solidFill>
                </a:rPr>
                <a:t>(Category I) ~1.5 x </a:t>
              </a:r>
              <a:r>
                <a:rPr lang="en-US" sz="1600" dirty="0">
                  <a:solidFill>
                    <a:srgbClr val="002060"/>
                  </a:solidFill>
                </a:rPr>
                <a:t>10</a:t>
              </a:r>
              <a:r>
                <a:rPr lang="en-US" sz="1600" baseline="30000" dirty="0">
                  <a:solidFill>
                    <a:srgbClr val="002060"/>
                  </a:solidFill>
                </a:rPr>
                <a:t>8</a:t>
              </a:r>
              <a:r>
                <a:rPr lang="en-US" sz="1600" dirty="0">
                  <a:solidFill>
                    <a:srgbClr val="002060"/>
                  </a:solidFill>
                </a:rPr>
                <a:t> cm</a:t>
              </a:r>
              <a:r>
                <a:rPr lang="en-US" sz="1600" baseline="30000" dirty="0">
                  <a:solidFill>
                    <a:srgbClr val="002060"/>
                  </a:solidFill>
                </a:rPr>
                <a:t>-3</a:t>
              </a:r>
              <a:endParaRPr lang="en-US" sz="1600" dirty="0" smtClean="0">
                <a:solidFill>
                  <a:srgbClr val="002060"/>
                </a:solidFill>
              </a:endParaRPr>
            </a:p>
          </p:txBody>
        </p:sp>
        <p:sp>
          <p:nvSpPr>
            <p:cNvPr id="18" name="TextBox 17"/>
            <p:cNvSpPr txBox="1"/>
            <p:nvPr/>
          </p:nvSpPr>
          <p:spPr>
            <a:xfrm>
              <a:off x="2668779" y="4972204"/>
              <a:ext cx="4342086" cy="369332"/>
            </a:xfrm>
            <a:prstGeom prst="rect">
              <a:avLst/>
            </a:prstGeom>
            <a:noFill/>
          </p:spPr>
          <p:txBody>
            <a:bodyPr wrap="none" rtlCol="0">
              <a:spAutoFit/>
            </a:bodyPr>
            <a:lstStyle/>
            <a:p>
              <a:r>
                <a:rPr lang="en-US" dirty="0" smtClean="0"/>
                <a:t>A really simple chemical closure calculation</a:t>
              </a:r>
              <a:endParaRPr lang="en-US" dirty="0"/>
            </a:p>
          </p:txBody>
        </p:sp>
        <p:sp>
          <p:nvSpPr>
            <p:cNvPr id="19" name="Rectangle 18"/>
            <p:cNvSpPr/>
            <p:nvPr/>
          </p:nvSpPr>
          <p:spPr>
            <a:xfrm>
              <a:off x="683568" y="4941168"/>
              <a:ext cx="7560840" cy="1800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83071288"/>
      </p:ext>
    </p:extLst>
  </p:cSld>
  <p:clrMapOvr>
    <a:masterClrMapping/>
  </p:clrMapOvr>
  <mc:AlternateContent xmlns:mc="http://schemas.openxmlformats.org/markup-compatibility/2006" xmlns:p14="http://schemas.microsoft.com/office/powerpoint/2010/main">
    <mc:Choice Requires="p14">
      <p:transition spd="slow" p14:dur="2000" advTm="81250"/>
    </mc:Choice>
    <mc:Fallback xmlns="">
      <p:transition spd="slow" advTm="8125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8"/>
          <p:cNvSpPr>
            <a:spLocks noGrp="1" noChangeArrowheads="1"/>
          </p:cNvSpPr>
          <p:nvPr>
            <p:ph type="title" idx="4294967295"/>
          </p:nvPr>
        </p:nvSpPr>
        <p:spPr>
          <a:xfrm>
            <a:off x="3175" y="-14610"/>
            <a:ext cx="9140825" cy="923330"/>
          </a:xfrm>
          <a:solidFill>
            <a:srgbClr val="0070C0"/>
          </a:solidFill>
        </p:spPr>
        <p:txBody>
          <a:bodyPr lIns="182880" tIns="91440" bIns="91440">
            <a:spAutoFit/>
          </a:bodyPr>
          <a:lstStyle/>
          <a:p>
            <a:pPr algn="l"/>
            <a:r>
              <a:rPr lang="en-US" altLang="en-US" sz="2400" dirty="0" smtClean="0">
                <a:solidFill>
                  <a:schemeClr val="bg1"/>
                </a:solidFill>
              </a:rPr>
              <a:t>Condensing oxidized organic compounds make new particles … a simple demonstration  </a:t>
            </a:r>
            <a:endParaRPr lang="en-US" altLang="en-US" sz="2400" dirty="0">
              <a:solidFill>
                <a:schemeClr val="bg1"/>
              </a:solidFill>
            </a:endParaRPr>
          </a:p>
        </p:txBody>
      </p:sp>
      <p:pic>
        <p:nvPicPr>
          <p:cNvPr id="5" name="O3-sumu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5656" y="1218238"/>
            <a:ext cx="6192688" cy="4644516"/>
          </a:xfrm>
          <a:prstGeom prst="rect">
            <a:avLst/>
          </a:prstGeom>
        </p:spPr>
      </p:pic>
      <p:grpSp>
        <p:nvGrpSpPr>
          <p:cNvPr id="4" name="Group 3"/>
          <p:cNvGrpSpPr/>
          <p:nvPr/>
        </p:nvGrpSpPr>
        <p:grpSpPr>
          <a:xfrm>
            <a:off x="2814830" y="6042774"/>
            <a:ext cx="3514340" cy="338554"/>
            <a:chOff x="4658060" y="6291064"/>
            <a:chExt cx="3514340" cy="338554"/>
          </a:xfrm>
        </p:grpSpPr>
        <p:sp>
          <p:nvSpPr>
            <p:cNvPr id="2" name="TextBox 1"/>
            <p:cNvSpPr txBox="1"/>
            <p:nvPr/>
          </p:nvSpPr>
          <p:spPr>
            <a:xfrm>
              <a:off x="4658060" y="6291064"/>
              <a:ext cx="1373518" cy="338554"/>
            </a:xfrm>
            <a:prstGeom prst="rect">
              <a:avLst/>
            </a:prstGeom>
            <a:noFill/>
          </p:spPr>
          <p:txBody>
            <a:bodyPr wrap="none" rtlCol="0">
              <a:spAutoFit/>
            </a:bodyPr>
            <a:lstStyle/>
            <a:p>
              <a:r>
                <a:rPr lang="en-US" sz="1600" dirty="0" err="1" smtClean="0"/>
                <a:t>terpenes</a:t>
              </a:r>
              <a:r>
                <a:rPr lang="en-US" sz="1600" dirty="0" smtClean="0"/>
                <a:t> + O</a:t>
              </a:r>
              <a:r>
                <a:rPr lang="en-US" sz="1600" baseline="-25000" dirty="0" smtClean="0"/>
                <a:t>3</a:t>
              </a:r>
              <a:r>
                <a:rPr lang="en-US" sz="1600" dirty="0" smtClean="0"/>
                <a:t> </a:t>
              </a:r>
              <a:endParaRPr lang="en-US" sz="1600" dirty="0"/>
            </a:p>
          </p:txBody>
        </p:sp>
        <p:cxnSp>
          <p:nvCxnSpPr>
            <p:cNvPr id="7" name="Straight Arrow Connector 6"/>
            <p:cNvCxnSpPr>
              <a:stCxn id="2" idx="3"/>
              <a:endCxn id="10" idx="1"/>
            </p:cNvCxnSpPr>
            <p:nvPr/>
          </p:nvCxnSpPr>
          <p:spPr>
            <a:xfrm>
              <a:off x="6031578" y="6460341"/>
              <a:ext cx="28871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320290" y="6291064"/>
              <a:ext cx="1852110" cy="338554"/>
            </a:xfrm>
            <a:prstGeom prst="rect">
              <a:avLst/>
            </a:prstGeom>
            <a:noFill/>
          </p:spPr>
          <p:txBody>
            <a:bodyPr wrap="none" rtlCol="0">
              <a:spAutoFit/>
            </a:bodyPr>
            <a:lstStyle/>
            <a:p>
              <a:r>
                <a:rPr lang="en-US" sz="1600" dirty="0" smtClean="0"/>
                <a:t>“Category I” species</a:t>
              </a:r>
              <a:endParaRPr lang="en-US" sz="1600" dirty="0"/>
            </a:p>
          </p:txBody>
        </p:sp>
      </p:grpSp>
    </p:spTree>
    <p:extLst>
      <p:ext uri="{BB962C8B-B14F-4D97-AF65-F5344CB8AC3E}">
        <p14:creationId xmlns:p14="http://schemas.microsoft.com/office/powerpoint/2010/main" val="662377753"/>
      </p:ext>
    </p:extLst>
  </p:cSld>
  <p:clrMapOvr>
    <a:masterClrMapping/>
  </p:clrMapOvr>
  <mc:AlternateContent xmlns:mc="http://schemas.openxmlformats.org/markup-compatibility/2006" xmlns:p14="http://schemas.microsoft.com/office/powerpoint/2010/main">
    <mc:Choice Requires="p14">
      <p:transition spd="slow" p14:dur="2000" advTm="44881"/>
    </mc:Choice>
    <mc:Fallback xmlns="">
      <p:transition spd="slow" advTm="44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5"/>
                </p:tgtEl>
              </p:cMediaNode>
            </p:video>
          </p:childTnLst>
        </p:cTn>
      </p:par>
    </p:tnLst>
  </p:timing>
  <p:extLst mod="1">
    <p:ext uri="{E180D4A7-C9FB-4DFB-919C-405C955672EB}">
      <p14:showEvtLst xmlns:p14="http://schemas.microsoft.com/office/powerpoint/2010/main">
        <p14:playEvt time="0" objId="4"/>
        <p14:playEvt time="3973" objId="5"/>
        <p14:triggerEvt type="onClick" time="3973" objId="5"/>
        <p14:seekEvt time="15707" objId="5" seek="0"/>
        <p14:stopEvt time="15822" objId="4"/>
        <p14:stopEvt time="42853" objId="5"/>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8"/>
          <p:cNvSpPr>
            <a:spLocks noGrp="1" noChangeArrowheads="1"/>
          </p:cNvSpPr>
          <p:nvPr>
            <p:ph type="title" idx="4294967295"/>
          </p:nvPr>
        </p:nvSpPr>
        <p:spPr>
          <a:xfrm>
            <a:off x="3175" y="-27384"/>
            <a:ext cx="9140825" cy="553998"/>
          </a:xfrm>
          <a:solidFill>
            <a:srgbClr val="0070C0"/>
          </a:solidFill>
        </p:spPr>
        <p:txBody>
          <a:bodyPr lIns="182880" tIns="91440" bIns="91440">
            <a:spAutoFit/>
          </a:bodyPr>
          <a:lstStyle/>
          <a:p>
            <a:pPr algn="l"/>
            <a:r>
              <a:rPr lang="en-US" altLang="en-US" sz="2400" dirty="0" smtClean="0">
                <a:solidFill>
                  <a:schemeClr val="bg1"/>
                </a:solidFill>
              </a:rPr>
              <a:t>To summarize, two important processes for nanoparticle growth are … </a:t>
            </a:r>
            <a:endParaRPr lang="en-US" altLang="en-US" sz="2400" dirty="0">
              <a:solidFill>
                <a:schemeClr val="bg1"/>
              </a:solidFill>
            </a:endParaRPr>
          </a:p>
        </p:txBody>
      </p:sp>
      <p:sp>
        <p:nvSpPr>
          <p:cNvPr id="2" name="TextBox 1"/>
          <p:cNvSpPr txBox="1"/>
          <p:nvPr/>
        </p:nvSpPr>
        <p:spPr>
          <a:xfrm>
            <a:off x="4658060" y="6291064"/>
            <a:ext cx="1373518" cy="338554"/>
          </a:xfrm>
          <a:prstGeom prst="rect">
            <a:avLst/>
          </a:prstGeom>
          <a:noFill/>
        </p:spPr>
        <p:txBody>
          <a:bodyPr wrap="none" rtlCol="0">
            <a:spAutoFit/>
          </a:bodyPr>
          <a:lstStyle/>
          <a:p>
            <a:r>
              <a:rPr lang="en-US" sz="1600" dirty="0" err="1" smtClean="0"/>
              <a:t>terpenes</a:t>
            </a:r>
            <a:r>
              <a:rPr lang="en-US" sz="1600" dirty="0" smtClean="0"/>
              <a:t> + O</a:t>
            </a:r>
            <a:r>
              <a:rPr lang="en-US" sz="1600" baseline="-25000" dirty="0" smtClean="0"/>
              <a:t>3</a:t>
            </a:r>
            <a:r>
              <a:rPr lang="en-US" sz="1600" dirty="0" smtClean="0"/>
              <a:t> </a:t>
            </a:r>
            <a:endParaRPr lang="en-US" sz="1600" dirty="0"/>
          </a:p>
        </p:txBody>
      </p:sp>
      <p:pic>
        <p:nvPicPr>
          <p:cNvPr id="5" name="O3-sumu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56312" y="2943200"/>
            <a:ext cx="4104117" cy="3078088"/>
          </a:xfrm>
          <a:prstGeom prst="rect">
            <a:avLst/>
          </a:prstGeom>
        </p:spPr>
      </p:pic>
      <p:cxnSp>
        <p:nvCxnSpPr>
          <p:cNvPr id="7" name="Straight Arrow Connector 6"/>
          <p:cNvCxnSpPr>
            <a:stCxn id="2" idx="3"/>
            <a:endCxn id="10" idx="1"/>
          </p:cNvCxnSpPr>
          <p:nvPr/>
        </p:nvCxnSpPr>
        <p:spPr>
          <a:xfrm>
            <a:off x="6031578" y="6460341"/>
            <a:ext cx="28871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320290" y="6291064"/>
            <a:ext cx="1852110" cy="338554"/>
          </a:xfrm>
          <a:prstGeom prst="rect">
            <a:avLst/>
          </a:prstGeom>
          <a:noFill/>
        </p:spPr>
        <p:txBody>
          <a:bodyPr wrap="none" rtlCol="0">
            <a:spAutoFit/>
          </a:bodyPr>
          <a:lstStyle/>
          <a:p>
            <a:r>
              <a:rPr lang="en-US" sz="1600" dirty="0" smtClean="0"/>
              <a:t>“Category I” species</a:t>
            </a:r>
            <a:endParaRPr lang="en-US" sz="1600" dirty="0"/>
          </a:p>
        </p:txBody>
      </p:sp>
      <p:sp>
        <p:nvSpPr>
          <p:cNvPr id="14" name="Rectangle 13"/>
          <p:cNvSpPr/>
          <p:nvPr/>
        </p:nvSpPr>
        <p:spPr>
          <a:xfrm>
            <a:off x="121719" y="4035425"/>
            <a:ext cx="2369559" cy="338554"/>
          </a:xfrm>
          <a:prstGeom prst="rect">
            <a:avLst/>
          </a:prstGeom>
        </p:spPr>
        <p:txBody>
          <a:bodyPr wrap="none">
            <a:spAutoFit/>
          </a:bodyPr>
          <a:lstStyle/>
          <a:p>
            <a:pPr>
              <a:defRPr/>
            </a:pPr>
            <a:r>
              <a:rPr lang="en-US" sz="1600" dirty="0"/>
              <a:t>acid (</a:t>
            </a:r>
            <a:r>
              <a:rPr lang="en-US" sz="1600" dirty="0" err="1"/>
              <a:t>HCl</a:t>
            </a:r>
            <a:r>
              <a:rPr lang="en-US" sz="1600" dirty="0" smtClean="0"/>
              <a:t>) + base (CH</a:t>
            </a:r>
            <a:r>
              <a:rPr lang="en-US" sz="1600" baseline="-25000" dirty="0" smtClean="0"/>
              <a:t>3</a:t>
            </a:r>
            <a:r>
              <a:rPr lang="en-US" sz="1600" dirty="0" smtClean="0"/>
              <a:t>NH</a:t>
            </a:r>
            <a:r>
              <a:rPr lang="en-US" sz="1600" baseline="-25000" dirty="0" smtClean="0"/>
              <a:t>2</a:t>
            </a:r>
            <a:r>
              <a:rPr lang="en-US" sz="1600" dirty="0" smtClean="0"/>
              <a:t>)</a:t>
            </a:r>
            <a:endParaRPr lang="en-US" sz="1600" dirty="0"/>
          </a:p>
        </p:txBody>
      </p:sp>
      <p:cxnSp>
        <p:nvCxnSpPr>
          <p:cNvPr id="18" name="Straight Arrow Connector 17"/>
          <p:cNvCxnSpPr>
            <a:stCxn id="14" idx="3"/>
          </p:cNvCxnSpPr>
          <p:nvPr/>
        </p:nvCxnSpPr>
        <p:spPr>
          <a:xfrm>
            <a:off x="2491278" y="4204702"/>
            <a:ext cx="19927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88322" y="2276872"/>
            <a:ext cx="4188134" cy="646331"/>
          </a:xfrm>
          <a:prstGeom prst="rect">
            <a:avLst/>
          </a:prstGeom>
          <a:noFill/>
        </p:spPr>
        <p:txBody>
          <a:bodyPr wrap="none" rtlCol="0">
            <a:spAutoFit/>
          </a:bodyPr>
          <a:lstStyle/>
          <a:p>
            <a:r>
              <a:rPr lang="en-US" dirty="0" smtClean="0"/>
              <a:t>… and the condensation of high molecular </a:t>
            </a:r>
            <a:br>
              <a:rPr lang="en-US" dirty="0" smtClean="0"/>
            </a:br>
            <a:r>
              <a:rPr lang="en-US" dirty="0" smtClean="0"/>
              <a:t>weight, highly oxidized organics</a:t>
            </a:r>
            <a:endParaRPr lang="en-US" dirty="0"/>
          </a:p>
        </p:txBody>
      </p:sp>
      <p:sp>
        <p:nvSpPr>
          <p:cNvPr id="23" name="Rectangle 22"/>
          <p:cNvSpPr/>
          <p:nvPr/>
        </p:nvSpPr>
        <p:spPr>
          <a:xfrm>
            <a:off x="2720717" y="4035425"/>
            <a:ext cx="1585690" cy="338554"/>
          </a:xfrm>
          <a:prstGeom prst="rect">
            <a:avLst/>
          </a:prstGeom>
        </p:spPr>
        <p:txBody>
          <a:bodyPr wrap="none">
            <a:spAutoFit/>
          </a:bodyPr>
          <a:lstStyle/>
          <a:p>
            <a:pPr>
              <a:defRPr/>
            </a:pPr>
            <a:r>
              <a:rPr lang="en-US" sz="1600" dirty="0" smtClean="0"/>
              <a:t>salt (CH</a:t>
            </a:r>
            <a:r>
              <a:rPr lang="en-US" sz="1600" baseline="-25000" dirty="0" smtClean="0"/>
              <a:t>3</a:t>
            </a:r>
            <a:r>
              <a:rPr lang="en-US" sz="1600" dirty="0" smtClean="0"/>
              <a:t>NH</a:t>
            </a:r>
            <a:r>
              <a:rPr lang="en-US" sz="1600" baseline="-25000" dirty="0" smtClean="0"/>
              <a:t>3</a:t>
            </a:r>
            <a:r>
              <a:rPr lang="en-US" sz="1600" baseline="30000" dirty="0" smtClean="0"/>
              <a:t>+</a:t>
            </a:r>
            <a:r>
              <a:rPr lang="en-US" sz="1600" dirty="0" smtClean="0"/>
              <a:t>Cl</a:t>
            </a:r>
            <a:r>
              <a:rPr lang="en-US" sz="1600" baseline="30000" dirty="0" smtClean="0"/>
              <a:t>-</a:t>
            </a:r>
            <a:r>
              <a:rPr lang="en-US" sz="1600" dirty="0" smtClean="0"/>
              <a:t>)</a:t>
            </a:r>
            <a:endParaRPr lang="en-US" sz="1600" dirty="0"/>
          </a:p>
        </p:txBody>
      </p:sp>
      <p:sp>
        <p:nvSpPr>
          <p:cNvPr id="24" name="TextBox 23"/>
          <p:cNvSpPr txBox="1"/>
          <p:nvPr/>
        </p:nvSpPr>
        <p:spPr>
          <a:xfrm>
            <a:off x="211837" y="605539"/>
            <a:ext cx="4278992" cy="369332"/>
          </a:xfrm>
          <a:prstGeom prst="rect">
            <a:avLst/>
          </a:prstGeom>
          <a:noFill/>
        </p:spPr>
        <p:txBody>
          <a:bodyPr wrap="none" rtlCol="0">
            <a:spAutoFit/>
          </a:bodyPr>
          <a:lstStyle/>
          <a:p>
            <a:r>
              <a:rPr lang="en-US" dirty="0" smtClean="0"/>
              <a:t>… the reactive uptake of acids, bases, etc. …</a:t>
            </a:r>
            <a:endParaRPr lang="en-US" dirty="0"/>
          </a:p>
        </p:txBody>
      </p:sp>
      <p:pic>
        <p:nvPicPr>
          <p:cNvPr id="3" name="Movietest.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23527" y="1052736"/>
            <a:ext cx="3600401" cy="2700301"/>
          </a:xfrm>
          <a:prstGeom prst="rect">
            <a:avLst/>
          </a:prstGeom>
        </p:spPr>
      </p:pic>
    </p:spTree>
    <p:extLst>
      <p:ext uri="{BB962C8B-B14F-4D97-AF65-F5344CB8AC3E}">
        <p14:creationId xmlns:p14="http://schemas.microsoft.com/office/powerpoint/2010/main" val="3641941461"/>
      </p:ext>
    </p:extLst>
  </p:cSld>
  <p:clrMapOvr>
    <a:masterClrMapping/>
  </p:clrMapOvr>
  <mc:AlternateContent xmlns:mc="http://schemas.openxmlformats.org/markup-compatibility/2006" xmlns:p14="http://schemas.microsoft.com/office/powerpoint/2010/main">
    <mc:Choice Requires="p14">
      <p:transition spd="slow" p14:dur="2000" advTm="44881"/>
    </mc:Choice>
    <mc:Fallback xmlns="">
      <p:transition spd="slow" advTm="44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16" fill="hold"/>
                                        <p:tgtEl>
                                          <p:spTgt spid="5"/>
                                        </p:tgtEl>
                                      </p:cBhvr>
                                    </p:cmd>
                                  </p:childTnLst>
                                </p:cTn>
                              </p:par>
                            </p:childTnLst>
                          </p:cTn>
                        </p:par>
                        <p:par>
                          <p:cTn id="7" fill="hold">
                            <p:stCondLst>
                              <p:cond delay="19416"/>
                            </p:stCondLst>
                            <p:childTnLst>
                              <p:par>
                                <p:cTn id="8" presetID="1" presetClass="mediacall" presetSubtype="0" fill="hold" nodeType="afterEffect">
                                  <p:stCondLst>
                                    <p:cond delay="0"/>
                                  </p:stCondLst>
                                  <p:childTnLst>
                                    <p:cmd type="call" cmd="playFrom(0.0)">
                                      <p:cBhvr>
                                        <p:cTn id="9" dur="157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0" repeatCount="indefinite" fill="hold" display="0">
                  <p:stCondLst>
                    <p:cond delay="indefinite"/>
                  </p:stCondLst>
                </p:cTn>
                <p:tgtEl>
                  <p:spTgt spid="5"/>
                </p:tgtEl>
              </p:cMediaNode>
            </p:video>
            <p:video>
              <p:cMediaNode vol="80000" mute="1">
                <p:cTn id="11" repeatCount="indefinite" fill="remove" display="0">
                  <p:stCondLst>
                    <p:cond delay="indefinite"/>
                  </p:stCondLst>
                </p:cTn>
                <p:tgtEl>
                  <p:spTgt spid="3"/>
                </p:tgtEl>
              </p:cMediaNode>
            </p:video>
          </p:childTnLst>
        </p:cTn>
      </p:par>
    </p:tnLst>
  </p:timing>
  <p:extLst>
    <p:ext uri="{E180D4A7-C9FB-4DFB-919C-405C955672EB}">
      <p14:showEvtLst xmlns:p14="http://schemas.microsoft.com/office/powerpoint/2010/main">
        <p14:playEvt time="0" objId="4"/>
        <p14:playEvt time="3973" objId="5"/>
        <p14:triggerEvt type="onClick" time="3973" objId="5"/>
        <p14:seekEvt time="15707" objId="5" seek="0"/>
        <p14:stopEvt time="15822" objId="4"/>
        <p14:stopEvt time="42853"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177224"/>
            <a:ext cx="5832648" cy="430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1"/>
          <p:cNvSpPr txBox="1">
            <a:spLocks noChangeArrowheads="1"/>
          </p:cNvSpPr>
          <p:nvPr/>
        </p:nvSpPr>
        <p:spPr bwMode="auto">
          <a:xfrm>
            <a:off x="-36512" y="0"/>
            <a:ext cx="9180786" cy="551090"/>
          </a:xfrm>
          <a:prstGeom prst="rect">
            <a:avLst/>
          </a:prstGeom>
          <a:solidFill>
            <a:srgbClr val="0070C0"/>
          </a:solidFill>
          <a:ln>
            <a:noFill/>
          </a:ln>
          <a:effectLst/>
          <a:extLst/>
        </p:spPr>
        <p:txBody>
          <a:bodyPr tIns="90000" bIns="90000" anchor="ctr">
            <a:spAutoFit/>
          </a:bodyPr>
          <a:lstStyle>
            <a:lvl1pPr marL="228600"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1pPr>
            <a:lvl2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2pPr>
            <a:lvl3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3pPr>
            <a:lvl4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4pPr>
            <a:lvl5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9pPr>
          </a:lstStyle>
          <a:p>
            <a:pPr eaLnBrk="1" hangingPunct="1"/>
            <a:r>
              <a:rPr lang="en-US" altLang="en-US" sz="2400" dirty="0" smtClean="0">
                <a:solidFill>
                  <a:prstClr val="white"/>
                </a:solidFill>
                <a:latin typeface="Calibri" pitchFamily="32" charset="0"/>
              </a:rPr>
              <a:t>Why should we care about atmospheric nanoparticles?</a:t>
            </a:r>
            <a:endParaRPr lang="en-US" altLang="en-US" sz="2400" dirty="0">
              <a:solidFill>
                <a:prstClr val="white"/>
              </a:solidFill>
              <a:latin typeface="Calibri" pitchFamily="32" charset="0"/>
            </a:endParaRPr>
          </a:p>
        </p:txBody>
      </p:sp>
      <p:sp>
        <p:nvSpPr>
          <p:cNvPr id="2" name="TextBox 1"/>
          <p:cNvSpPr txBox="1"/>
          <p:nvPr/>
        </p:nvSpPr>
        <p:spPr>
          <a:xfrm>
            <a:off x="35496" y="620688"/>
            <a:ext cx="9036496"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Nanoparticles </a:t>
            </a:r>
            <a:r>
              <a:rPr lang="en-US" dirty="0"/>
              <a:t>are the “building blocks” of atmospheric aerosols … </a:t>
            </a:r>
            <a:r>
              <a:rPr lang="en-US" dirty="0" smtClean="0"/>
              <a:t>their formation is observed around the world and their growth </a:t>
            </a:r>
            <a:r>
              <a:rPr lang="en-US" dirty="0"/>
              <a:t>to larger sizes is important for </a:t>
            </a:r>
            <a:r>
              <a:rPr lang="en-US" dirty="0" smtClean="0"/>
              <a:t>cloud formation. </a:t>
            </a:r>
          </a:p>
          <a:p>
            <a:pPr marL="285750" indent="-285750">
              <a:buFont typeface="Arial" panose="020B0604020202020204" pitchFamily="34" charset="0"/>
              <a:buChar char="•"/>
            </a:pPr>
            <a:r>
              <a:rPr lang="en-US" dirty="0" smtClean="0">
                <a:solidFill>
                  <a:schemeClr val="bg1">
                    <a:lumMod val="65000"/>
                  </a:schemeClr>
                </a:solidFill>
              </a:rPr>
              <a:t>Nanoparticles </a:t>
            </a:r>
            <a:r>
              <a:rPr lang="en-US" dirty="0">
                <a:solidFill>
                  <a:schemeClr val="bg1">
                    <a:lumMod val="65000"/>
                  </a:schemeClr>
                </a:solidFill>
              </a:rPr>
              <a:t>may have health impacts because of their ability to translocate</a:t>
            </a:r>
            <a:r>
              <a:rPr lang="en-US" dirty="0" smtClean="0">
                <a:solidFill>
                  <a:schemeClr val="bg1">
                    <a:lumMod val="65000"/>
                  </a:schemeClr>
                </a:solidFill>
              </a:rPr>
              <a:t>.</a:t>
            </a:r>
          </a:p>
          <a:p>
            <a:pPr marL="285750" indent="-285750">
              <a:buFont typeface="Arial" panose="020B0604020202020204" pitchFamily="34" charset="0"/>
              <a:buChar char="•"/>
            </a:pPr>
            <a:r>
              <a:rPr lang="en-US" dirty="0">
                <a:solidFill>
                  <a:schemeClr val="bg1">
                    <a:lumMod val="65000"/>
                  </a:schemeClr>
                </a:solidFill>
              </a:rPr>
              <a:t>Nanoparticles are a unique state of matter that lie in the transition between molecular clusters (~1 nm) and bulk aerosol (&gt;50 nm</a:t>
            </a:r>
            <a:r>
              <a:rPr lang="en-US" dirty="0" smtClean="0">
                <a:solidFill>
                  <a:schemeClr val="bg1">
                    <a:lumMod val="65000"/>
                  </a:schemeClr>
                </a:solidFill>
              </a:rPr>
              <a:t>).</a:t>
            </a:r>
            <a:endParaRPr lang="en-US" dirty="0">
              <a:solidFill>
                <a:schemeClr val="bg1">
                  <a:lumMod val="65000"/>
                </a:schemeClr>
              </a:solidFill>
            </a:endParaRPr>
          </a:p>
        </p:txBody>
      </p:sp>
      <p:sp>
        <p:nvSpPr>
          <p:cNvPr id="12" name="Line 6"/>
          <p:cNvSpPr>
            <a:spLocks noChangeShapeType="1"/>
          </p:cNvSpPr>
          <p:nvPr/>
        </p:nvSpPr>
        <p:spPr bwMode="auto">
          <a:xfrm flipH="1" flipV="1">
            <a:off x="4355976" y="4030895"/>
            <a:ext cx="1584176" cy="765522"/>
          </a:xfrm>
          <a:prstGeom prst="line">
            <a:avLst/>
          </a:prstGeom>
          <a:noFill/>
          <a:ln w="1905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 name="Text Box 7"/>
          <p:cNvSpPr txBox="1">
            <a:spLocks noChangeArrowheads="1"/>
          </p:cNvSpPr>
          <p:nvPr/>
        </p:nvSpPr>
        <p:spPr bwMode="auto">
          <a:xfrm>
            <a:off x="5508104" y="4606959"/>
            <a:ext cx="2874962" cy="103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64160" tIns="82080" rIns="164160" bIns="82080">
            <a:spAutoFit/>
          </a:bodyPr>
          <a:lstStyle>
            <a:lvl1pPr marL="342900" indent="-339725" eaLnBrk="0" hangingPunc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chemeClr val="bg1"/>
                </a:solidFill>
                <a:latin typeface="Arial" pitchFamily="34" charset="0"/>
                <a:ea typeface="Microsoft YaHei" pitchFamily="34" charset="-122"/>
              </a:defRPr>
            </a:lvl1pPr>
            <a:lvl2pPr eaLnBrk="0" hangingPunc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chemeClr val="bg1"/>
                </a:solidFill>
                <a:latin typeface="Arial" pitchFamily="34" charset="0"/>
                <a:ea typeface="Microsoft YaHei" pitchFamily="34" charset="-122"/>
              </a:defRPr>
            </a:lvl2pPr>
            <a:lvl3pPr eaLnBrk="0" hangingPunc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chemeClr val="bg1"/>
                </a:solidFill>
                <a:latin typeface="Arial" pitchFamily="34" charset="0"/>
                <a:ea typeface="Microsoft YaHei" pitchFamily="34" charset="-122"/>
              </a:defRPr>
            </a:lvl3pPr>
            <a:lvl4pPr eaLnBrk="0" hangingPunc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chemeClr val="bg1"/>
                </a:solidFill>
                <a:latin typeface="Arial" pitchFamily="34" charset="0"/>
                <a:ea typeface="Microsoft YaHei" pitchFamily="34" charset="-122"/>
              </a:defRPr>
            </a:lvl4pPr>
            <a:lvl5pPr eaLnBrk="0" hangingPunc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chemeClr val="bg1"/>
                </a:solidFill>
                <a:latin typeface="Arial"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chemeClr val="bg1"/>
                </a:solidFill>
                <a:latin typeface="Arial"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chemeClr val="bg1"/>
                </a:solidFill>
                <a:latin typeface="Arial"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chemeClr val="bg1"/>
                </a:solidFill>
                <a:latin typeface="Arial"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chemeClr val="bg1"/>
                </a:solidFill>
                <a:latin typeface="Arial" pitchFamily="34" charset="0"/>
                <a:ea typeface="Microsoft YaHei" pitchFamily="34" charset="-122"/>
              </a:defRPr>
            </a:lvl9pPr>
          </a:lstStyle>
          <a:p>
            <a:pPr eaLnBrk="1" hangingPunct="1">
              <a:lnSpc>
                <a:spcPct val="90000"/>
              </a:lnSpc>
              <a:spcBef>
                <a:spcPts val="400"/>
              </a:spcBef>
              <a:buClrTx/>
              <a:buFontTx/>
              <a:buNone/>
            </a:pPr>
            <a:r>
              <a:rPr lang="en-US" altLang="en-US" sz="1600" dirty="0">
                <a:solidFill>
                  <a:srgbClr val="000000"/>
                </a:solidFill>
              </a:rPr>
              <a:t>	diameter that can activate into a cloud droplet at 0.2% supersaturation</a:t>
            </a:r>
          </a:p>
        </p:txBody>
      </p:sp>
    </p:spTree>
    <p:extLst>
      <p:ext uri="{BB962C8B-B14F-4D97-AF65-F5344CB8AC3E}">
        <p14:creationId xmlns:p14="http://schemas.microsoft.com/office/powerpoint/2010/main" val="1540811790"/>
      </p:ext>
    </p:extLst>
  </p:cSld>
  <p:clrMapOvr>
    <a:masterClrMapping/>
  </p:clrMapOvr>
  <mc:AlternateContent xmlns:mc="http://schemas.openxmlformats.org/markup-compatibility/2006" xmlns:p14="http://schemas.microsoft.com/office/powerpoint/2010/main">
    <mc:Choice Requires="p14">
      <p:transition spd="slow" p14:dur="2000" advTm="64224"/>
    </mc:Choice>
    <mc:Fallback xmlns="">
      <p:transition spd="slow" advTm="64224"/>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
          <p:cNvSpPr txBox="1">
            <a:spLocks noChangeArrowheads="1"/>
          </p:cNvSpPr>
          <p:nvPr/>
        </p:nvSpPr>
        <p:spPr bwMode="auto">
          <a:xfrm>
            <a:off x="-36512" y="0"/>
            <a:ext cx="9180786" cy="551090"/>
          </a:xfrm>
          <a:prstGeom prst="rect">
            <a:avLst/>
          </a:prstGeom>
          <a:solidFill>
            <a:srgbClr val="0070C0"/>
          </a:solidFill>
          <a:ln>
            <a:noFill/>
          </a:ln>
          <a:effectLst/>
          <a:extLst/>
        </p:spPr>
        <p:txBody>
          <a:bodyPr tIns="90000" bIns="90000" anchor="ctr">
            <a:spAutoFit/>
          </a:bodyPr>
          <a:lstStyle>
            <a:lvl1pPr marL="228600"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1pPr>
            <a:lvl2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2pPr>
            <a:lvl3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3pPr>
            <a:lvl4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4pPr>
            <a:lvl5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9pPr>
          </a:lstStyle>
          <a:p>
            <a:pPr eaLnBrk="1" hangingPunct="1"/>
            <a:r>
              <a:rPr lang="en-US" altLang="en-US" sz="2400" dirty="0" smtClean="0">
                <a:solidFill>
                  <a:prstClr val="white"/>
                </a:solidFill>
                <a:latin typeface="Calibri" pitchFamily="32" charset="0"/>
              </a:rPr>
              <a:t>Why should we care about atmospheric nanoparticles?</a:t>
            </a:r>
            <a:endParaRPr lang="en-US" altLang="en-US" sz="2400" dirty="0">
              <a:solidFill>
                <a:prstClr val="white"/>
              </a:solidFill>
              <a:latin typeface="Calibri" pitchFamily="32" charset="0"/>
            </a:endParaRPr>
          </a:p>
        </p:txBody>
      </p:sp>
      <p:pic>
        <p:nvPicPr>
          <p:cNvPr id="7" name="Picture 5" descr="oberdor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099" y="2500436"/>
            <a:ext cx="6374372" cy="412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226090" y="6422677"/>
            <a:ext cx="1701491" cy="338554"/>
          </a:xfrm>
          <a:prstGeom prst="rect">
            <a:avLst/>
          </a:prstGeom>
        </p:spPr>
        <p:txBody>
          <a:bodyPr wrap="none">
            <a:spAutoFit/>
          </a:bodyPr>
          <a:lstStyle/>
          <a:p>
            <a:r>
              <a:rPr lang="en-US" altLang="en-US" sz="1600" dirty="0" err="1">
                <a:solidFill>
                  <a:srgbClr val="C00000"/>
                </a:solidFill>
              </a:rPr>
              <a:t>Oberdörster</a:t>
            </a:r>
            <a:r>
              <a:rPr lang="en-US" altLang="en-US" sz="1600" dirty="0">
                <a:solidFill>
                  <a:srgbClr val="C00000"/>
                </a:solidFill>
              </a:rPr>
              <a:t>, </a:t>
            </a:r>
            <a:r>
              <a:rPr lang="en-US" altLang="en-US" sz="1600" dirty="0" smtClean="0">
                <a:solidFill>
                  <a:srgbClr val="C00000"/>
                </a:solidFill>
              </a:rPr>
              <a:t>2005</a:t>
            </a:r>
            <a:endParaRPr lang="en-US" sz="1600" dirty="0">
              <a:solidFill>
                <a:srgbClr val="C00000"/>
              </a:solidFill>
            </a:endParaRPr>
          </a:p>
        </p:txBody>
      </p:sp>
      <p:sp>
        <p:nvSpPr>
          <p:cNvPr id="8" name="TextBox 7"/>
          <p:cNvSpPr txBox="1"/>
          <p:nvPr/>
        </p:nvSpPr>
        <p:spPr>
          <a:xfrm>
            <a:off x="35496" y="620688"/>
            <a:ext cx="9036496"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lumMod val="65000"/>
                  </a:schemeClr>
                </a:solidFill>
              </a:rPr>
              <a:t>Nanoparticles </a:t>
            </a:r>
            <a:r>
              <a:rPr lang="en-US" dirty="0">
                <a:solidFill>
                  <a:schemeClr val="bg1">
                    <a:lumMod val="65000"/>
                  </a:schemeClr>
                </a:solidFill>
              </a:rPr>
              <a:t>are the “building blocks” of atmospheric aerosols … </a:t>
            </a:r>
            <a:r>
              <a:rPr lang="en-US" dirty="0" smtClean="0">
                <a:solidFill>
                  <a:schemeClr val="bg1">
                    <a:lumMod val="65000"/>
                  </a:schemeClr>
                </a:solidFill>
              </a:rPr>
              <a:t>their formation is observed around the world and their growth </a:t>
            </a:r>
            <a:r>
              <a:rPr lang="en-US" dirty="0">
                <a:solidFill>
                  <a:schemeClr val="bg1">
                    <a:lumMod val="65000"/>
                  </a:schemeClr>
                </a:solidFill>
              </a:rPr>
              <a:t>to larger sizes is important for </a:t>
            </a:r>
            <a:r>
              <a:rPr lang="en-US" dirty="0" smtClean="0">
                <a:solidFill>
                  <a:schemeClr val="bg1">
                    <a:lumMod val="65000"/>
                  </a:schemeClr>
                </a:solidFill>
              </a:rPr>
              <a:t>cloud formation. </a:t>
            </a:r>
          </a:p>
          <a:p>
            <a:pPr marL="285750" indent="-285750">
              <a:buFont typeface="Arial" panose="020B0604020202020204" pitchFamily="34" charset="0"/>
              <a:buChar char="•"/>
            </a:pPr>
            <a:r>
              <a:rPr lang="en-US" dirty="0" smtClean="0"/>
              <a:t>Nanoparticles </a:t>
            </a:r>
            <a:r>
              <a:rPr lang="en-US" dirty="0"/>
              <a:t>may have health impacts because of their ability to translocate</a:t>
            </a:r>
            <a:r>
              <a:rPr lang="en-US" dirty="0" smtClean="0"/>
              <a:t>.</a:t>
            </a:r>
          </a:p>
          <a:p>
            <a:pPr marL="285750" indent="-285750">
              <a:buFont typeface="Arial" panose="020B0604020202020204" pitchFamily="34" charset="0"/>
              <a:buChar char="•"/>
            </a:pPr>
            <a:r>
              <a:rPr lang="en-US" dirty="0">
                <a:solidFill>
                  <a:schemeClr val="bg1">
                    <a:lumMod val="65000"/>
                  </a:schemeClr>
                </a:solidFill>
              </a:rPr>
              <a:t>Nanoparticles are a unique state of matter that lie in the transition between molecular clusters (~1 nm) and bulk aerosol (&gt;50 nm</a:t>
            </a:r>
            <a:r>
              <a:rPr lang="en-US" dirty="0" smtClean="0">
                <a:solidFill>
                  <a:schemeClr val="bg1">
                    <a:lumMod val="65000"/>
                  </a:schemeClr>
                </a:solidFill>
              </a:rPr>
              <a:t>).</a:t>
            </a:r>
            <a:endParaRPr lang="en-US" dirty="0">
              <a:solidFill>
                <a:schemeClr val="bg1">
                  <a:lumMod val="65000"/>
                </a:schemeClr>
              </a:solidFill>
            </a:endParaRPr>
          </a:p>
        </p:txBody>
      </p:sp>
    </p:spTree>
    <p:extLst>
      <p:ext uri="{BB962C8B-B14F-4D97-AF65-F5344CB8AC3E}">
        <p14:creationId xmlns:p14="http://schemas.microsoft.com/office/powerpoint/2010/main" val="3879397791"/>
      </p:ext>
    </p:extLst>
  </p:cSld>
  <p:clrMapOvr>
    <a:masterClrMapping/>
  </p:clrMapOvr>
  <mc:AlternateContent xmlns:mc="http://schemas.openxmlformats.org/markup-compatibility/2006" xmlns:p14="http://schemas.microsoft.com/office/powerpoint/2010/main">
    <mc:Choice Requires="p14">
      <p:transition spd="slow" p14:dur="2000" advTm="46045"/>
    </mc:Choice>
    <mc:Fallback xmlns="">
      <p:transition spd="slow" advTm="46045"/>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804774"/>
            <a:ext cx="5056903" cy="3337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4457" y="2684839"/>
            <a:ext cx="4022477" cy="357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1"/>
          <p:cNvSpPr txBox="1">
            <a:spLocks noChangeArrowheads="1"/>
          </p:cNvSpPr>
          <p:nvPr/>
        </p:nvSpPr>
        <p:spPr bwMode="auto">
          <a:xfrm>
            <a:off x="-36512" y="0"/>
            <a:ext cx="9180786" cy="551090"/>
          </a:xfrm>
          <a:prstGeom prst="rect">
            <a:avLst/>
          </a:prstGeom>
          <a:solidFill>
            <a:srgbClr val="0070C0"/>
          </a:solidFill>
          <a:ln>
            <a:noFill/>
          </a:ln>
          <a:effectLst/>
          <a:extLst/>
        </p:spPr>
        <p:txBody>
          <a:bodyPr tIns="90000" bIns="90000" anchor="ctr">
            <a:spAutoFit/>
          </a:bodyPr>
          <a:lstStyle>
            <a:lvl1pPr marL="228600"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1pPr>
            <a:lvl2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2pPr>
            <a:lvl3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3pPr>
            <a:lvl4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4pPr>
            <a:lvl5pPr eaLnBrk="0" hangingPunc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charset="0"/>
                <a:ea typeface="Microsoft YaHei" charset="-122"/>
              </a:defRPr>
            </a:lvl9pPr>
          </a:lstStyle>
          <a:p>
            <a:pPr eaLnBrk="1" hangingPunct="1"/>
            <a:r>
              <a:rPr lang="en-US" altLang="en-US" sz="2400" dirty="0" smtClean="0">
                <a:solidFill>
                  <a:prstClr val="white"/>
                </a:solidFill>
                <a:latin typeface="Calibri" pitchFamily="32" charset="0"/>
              </a:rPr>
              <a:t>Why should we care about atmospheric nanoparticles?</a:t>
            </a:r>
            <a:endParaRPr lang="en-US" altLang="en-US" sz="2400" dirty="0">
              <a:solidFill>
                <a:prstClr val="white"/>
              </a:solidFill>
              <a:latin typeface="Calibri" pitchFamily="32" charset="0"/>
            </a:endParaRPr>
          </a:p>
        </p:txBody>
      </p:sp>
      <p:sp>
        <p:nvSpPr>
          <p:cNvPr id="6" name="TextBox 5"/>
          <p:cNvSpPr txBox="1"/>
          <p:nvPr/>
        </p:nvSpPr>
        <p:spPr>
          <a:xfrm>
            <a:off x="35496" y="620688"/>
            <a:ext cx="9036496"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lumMod val="65000"/>
                  </a:schemeClr>
                </a:solidFill>
              </a:rPr>
              <a:t>Nanoparticles </a:t>
            </a:r>
            <a:r>
              <a:rPr lang="en-US" dirty="0">
                <a:solidFill>
                  <a:schemeClr val="bg1">
                    <a:lumMod val="65000"/>
                  </a:schemeClr>
                </a:solidFill>
              </a:rPr>
              <a:t>are the “building blocks” of atmospheric aerosols … </a:t>
            </a:r>
            <a:r>
              <a:rPr lang="en-US" dirty="0" smtClean="0">
                <a:solidFill>
                  <a:schemeClr val="bg1">
                    <a:lumMod val="65000"/>
                  </a:schemeClr>
                </a:solidFill>
              </a:rPr>
              <a:t>their formation is observed around the world and their growth </a:t>
            </a:r>
            <a:r>
              <a:rPr lang="en-US" dirty="0">
                <a:solidFill>
                  <a:schemeClr val="bg1">
                    <a:lumMod val="65000"/>
                  </a:schemeClr>
                </a:solidFill>
              </a:rPr>
              <a:t>to larger sizes is important for </a:t>
            </a:r>
            <a:r>
              <a:rPr lang="en-US" dirty="0" smtClean="0">
                <a:solidFill>
                  <a:schemeClr val="bg1">
                    <a:lumMod val="65000"/>
                  </a:schemeClr>
                </a:solidFill>
              </a:rPr>
              <a:t>cloud formation. </a:t>
            </a:r>
          </a:p>
          <a:p>
            <a:pPr marL="285750" indent="-285750">
              <a:buFont typeface="Arial" panose="020B0604020202020204" pitchFamily="34" charset="0"/>
              <a:buChar char="•"/>
            </a:pPr>
            <a:r>
              <a:rPr lang="en-US" dirty="0" smtClean="0">
                <a:solidFill>
                  <a:schemeClr val="bg1">
                    <a:lumMod val="65000"/>
                  </a:schemeClr>
                </a:solidFill>
              </a:rPr>
              <a:t>Nanoparticles </a:t>
            </a:r>
            <a:r>
              <a:rPr lang="en-US" dirty="0">
                <a:solidFill>
                  <a:schemeClr val="bg1">
                    <a:lumMod val="65000"/>
                  </a:schemeClr>
                </a:solidFill>
              </a:rPr>
              <a:t>may have health impacts because of their ability to translocate</a:t>
            </a:r>
            <a:r>
              <a:rPr lang="en-US" dirty="0" smtClean="0">
                <a:solidFill>
                  <a:schemeClr val="bg1">
                    <a:lumMod val="65000"/>
                  </a:schemeClr>
                </a:solidFill>
              </a:rPr>
              <a:t>.</a:t>
            </a:r>
          </a:p>
          <a:p>
            <a:pPr marL="285750" indent="-285750">
              <a:buFont typeface="Arial" panose="020B0604020202020204" pitchFamily="34" charset="0"/>
              <a:buChar char="•"/>
            </a:pPr>
            <a:r>
              <a:rPr lang="en-US" dirty="0"/>
              <a:t>Nanoparticles are a unique state of matter that lie in the transition between molecular clusters (~1 nm) and bulk aerosol (&gt;50 nm</a:t>
            </a:r>
            <a:r>
              <a:rPr lang="en-US" dirty="0" smtClean="0"/>
              <a:t>).</a:t>
            </a:r>
            <a:endParaRPr lang="en-US" dirty="0"/>
          </a:p>
        </p:txBody>
      </p:sp>
    </p:spTree>
    <p:extLst>
      <p:ext uri="{BB962C8B-B14F-4D97-AF65-F5344CB8AC3E}">
        <p14:creationId xmlns:p14="http://schemas.microsoft.com/office/powerpoint/2010/main" val="3961327299"/>
      </p:ext>
    </p:extLst>
  </p:cSld>
  <p:clrMapOvr>
    <a:masterClrMapping/>
  </p:clrMapOvr>
  <mc:AlternateContent xmlns:mc="http://schemas.openxmlformats.org/markup-compatibility/2006" xmlns:p14="http://schemas.microsoft.com/office/powerpoint/2010/main">
    <mc:Choice Requires="p14">
      <p:transition spd="slow" p14:dur="2000" advTm="98383"/>
    </mc:Choice>
    <mc:Fallback xmlns="">
      <p:transition spd="slow" advTm="9838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27384"/>
            <a:ext cx="9144000" cy="551090"/>
          </a:xfrm>
          <a:solidFill>
            <a:srgbClr val="0070C0"/>
          </a:solidFill>
        </p:spPr>
        <p:txBody>
          <a:bodyPr tIns="90000" bIns="90000">
            <a:spAutoFit/>
          </a:bodyPr>
          <a:lstStyle/>
          <a:p>
            <a:pPr algn="l"/>
            <a:r>
              <a:rPr lang="en-US" altLang="en-US" sz="2400" dirty="0" smtClean="0">
                <a:solidFill>
                  <a:schemeClr val="bg1"/>
                </a:solidFill>
              </a:rPr>
              <a:t>Measuring the chemical composition of atmospheric nanoparticles</a:t>
            </a:r>
          </a:p>
        </p:txBody>
      </p:sp>
      <p:pic>
        <p:nvPicPr>
          <p:cNvPr id="10243" name="Picture 40" descr="aitk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4" y="3248025"/>
            <a:ext cx="21717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47"/>
          <p:cNvSpPr>
            <a:spLocks noChangeArrowheads="1"/>
          </p:cNvSpPr>
          <p:nvPr/>
        </p:nvSpPr>
        <p:spPr bwMode="auto">
          <a:xfrm>
            <a:off x="142082" y="6405563"/>
            <a:ext cx="2551112"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164117" tIns="82058" rIns="164117" bIns="82058">
            <a:spAutoFit/>
          </a:bodyPr>
          <a:lstStyle>
            <a:lvl1pPr marL="342900" indent="-342900">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r>
              <a:rPr lang="en-US" altLang="en-US" sz="1600">
                <a:solidFill>
                  <a:schemeClr val="tx2"/>
                </a:solidFill>
              </a:rPr>
              <a:t>John Aitken (1839-1919)</a:t>
            </a:r>
          </a:p>
        </p:txBody>
      </p:sp>
      <p:sp>
        <p:nvSpPr>
          <p:cNvPr id="2" name="Rounded Rectangular Callout 1"/>
          <p:cNvSpPr/>
          <p:nvPr/>
        </p:nvSpPr>
        <p:spPr>
          <a:xfrm>
            <a:off x="1835696" y="1196752"/>
            <a:ext cx="6696744" cy="1907257"/>
          </a:xfrm>
          <a:prstGeom prst="wedgeRoundRectCallout">
            <a:avLst>
              <a:gd name="adj1" fmla="val -45100"/>
              <a:gd name="adj2" fmla="val 866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en-US" sz="2400" dirty="0"/>
              <a:t>The great difficulty in </a:t>
            </a:r>
            <a:r>
              <a:rPr lang="en-US" altLang="en-US" sz="2400" dirty="0" smtClean="0"/>
              <a:t>investigations of </a:t>
            </a:r>
            <a:r>
              <a:rPr lang="en-US" altLang="en-US" sz="2400" dirty="0"/>
              <a:t>this kind is the extremely minute </a:t>
            </a:r>
            <a:r>
              <a:rPr lang="en-US" altLang="en-US" sz="2400" dirty="0" smtClean="0"/>
              <a:t>quantities </a:t>
            </a:r>
            <a:r>
              <a:rPr lang="en-US" altLang="en-US" sz="2400" dirty="0"/>
              <a:t>of matter which produce </a:t>
            </a:r>
            <a:r>
              <a:rPr lang="en-US" altLang="en-US" sz="2400" dirty="0" smtClean="0"/>
              <a:t> surprising </a:t>
            </a:r>
            <a:r>
              <a:rPr lang="en-US" altLang="en-US" sz="2400" dirty="0"/>
              <a:t>results and make the work </a:t>
            </a:r>
            <a:r>
              <a:rPr lang="en-US" altLang="en-US" sz="2400" dirty="0" smtClean="0"/>
              <a:t>full </a:t>
            </a:r>
            <a:r>
              <a:rPr lang="en-US" altLang="en-US" sz="2400" dirty="0"/>
              <a:t>of pitfalls for the hasty</a:t>
            </a:r>
            <a:r>
              <a:rPr lang="en-US" altLang="en-US" sz="2400" dirty="0" smtClean="0"/>
              <a:t>.</a:t>
            </a:r>
          </a:p>
        </p:txBody>
      </p:sp>
      <p:sp>
        <p:nvSpPr>
          <p:cNvPr id="3" name="Rectangle 2"/>
          <p:cNvSpPr/>
          <p:nvPr/>
        </p:nvSpPr>
        <p:spPr>
          <a:xfrm>
            <a:off x="3203848" y="4138319"/>
            <a:ext cx="5544616" cy="1477328"/>
          </a:xfrm>
          <a:prstGeom prst="rect">
            <a:avLst/>
          </a:prstGeom>
          <a:ln w="12700">
            <a:solidFill>
              <a:srgbClr val="000000"/>
            </a:solidFill>
          </a:ln>
        </p:spPr>
        <p:txBody>
          <a:bodyPr wrap="square">
            <a:spAutoFit/>
          </a:bodyPr>
          <a:lstStyle/>
          <a:p>
            <a:r>
              <a:rPr lang="en-US" altLang="en-US" dirty="0" smtClean="0"/>
              <a:t>For typical sample flows and times (20 min) we can collect, at most:</a:t>
            </a:r>
            <a:endParaRPr lang="en-US" altLang="en-US" dirty="0"/>
          </a:p>
          <a:p>
            <a:pPr marL="285750" indent="-285750">
              <a:buFont typeface="Arial" panose="020B0604020202020204" pitchFamily="34" charset="0"/>
              <a:buChar char="•"/>
            </a:pPr>
            <a:r>
              <a:rPr lang="en-US" altLang="en-US" dirty="0"/>
              <a:t>13 </a:t>
            </a:r>
            <a:r>
              <a:rPr lang="en-US" altLang="en-US" dirty="0" err="1"/>
              <a:t>pg</a:t>
            </a:r>
            <a:r>
              <a:rPr lang="en-US" altLang="en-US" dirty="0"/>
              <a:t> of 5 nm particles</a:t>
            </a:r>
          </a:p>
          <a:p>
            <a:pPr marL="285750" indent="-285750">
              <a:buFont typeface="Arial" panose="020B0604020202020204" pitchFamily="34" charset="0"/>
              <a:buChar char="•"/>
            </a:pPr>
            <a:r>
              <a:rPr lang="en-US" altLang="en-US" dirty="0"/>
              <a:t>100 </a:t>
            </a:r>
            <a:r>
              <a:rPr lang="en-US" altLang="en-US" dirty="0" err="1"/>
              <a:t>pg</a:t>
            </a:r>
            <a:r>
              <a:rPr lang="en-US" altLang="en-US" dirty="0"/>
              <a:t> of 10 nm particles</a:t>
            </a:r>
          </a:p>
          <a:p>
            <a:pPr marL="285750" indent="-285750">
              <a:buFont typeface="Arial" panose="020B0604020202020204" pitchFamily="34" charset="0"/>
              <a:buChar char="•"/>
            </a:pPr>
            <a:r>
              <a:rPr lang="en-US" altLang="en-US" dirty="0"/>
              <a:t>800 </a:t>
            </a:r>
            <a:r>
              <a:rPr lang="en-US" altLang="en-US" dirty="0" err="1"/>
              <a:t>pg</a:t>
            </a:r>
            <a:r>
              <a:rPr lang="en-US" altLang="en-US" dirty="0"/>
              <a:t> of 20 nm particles</a:t>
            </a:r>
          </a:p>
        </p:txBody>
      </p:sp>
      <p:sp>
        <p:nvSpPr>
          <p:cNvPr id="4" name="Rectangle 3"/>
          <p:cNvSpPr/>
          <p:nvPr/>
        </p:nvSpPr>
        <p:spPr>
          <a:xfrm>
            <a:off x="2897560" y="6436194"/>
            <a:ext cx="6192688" cy="369332"/>
          </a:xfrm>
          <a:prstGeom prst="rect">
            <a:avLst/>
          </a:prstGeom>
        </p:spPr>
        <p:txBody>
          <a:bodyPr wrap="square">
            <a:spAutoFit/>
          </a:bodyPr>
          <a:lstStyle/>
          <a:p>
            <a:pPr algn="r"/>
            <a:r>
              <a:rPr lang="en-US" altLang="en-US" i="1" dirty="0" smtClean="0">
                <a:solidFill>
                  <a:srgbClr val="C00000"/>
                </a:solidFill>
              </a:rPr>
              <a:t>On </a:t>
            </a:r>
            <a:r>
              <a:rPr lang="en-US" altLang="en-US" i="1" dirty="0">
                <a:solidFill>
                  <a:srgbClr val="C00000"/>
                </a:solidFill>
              </a:rPr>
              <a:t>some nuclei of cloudy condensation</a:t>
            </a:r>
            <a:r>
              <a:rPr lang="en-US" altLang="en-US" dirty="0">
                <a:solidFill>
                  <a:srgbClr val="C00000"/>
                </a:solidFill>
              </a:rPr>
              <a:t>, Proc. R.S.E., </a:t>
            </a:r>
            <a:r>
              <a:rPr lang="en-US" altLang="en-US" dirty="0" smtClean="0">
                <a:solidFill>
                  <a:srgbClr val="C00000"/>
                </a:solidFill>
              </a:rPr>
              <a:t>1923</a:t>
            </a:r>
            <a:endParaRPr lang="en-US" dirty="0">
              <a:solidFill>
                <a:srgbClr val="C00000"/>
              </a:solidFill>
            </a:endParaRPr>
          </a:p>
        </p:txBody>
      </p:sp>
    </p:spTree>
    <p:extLst>
      <p:ext uri="{BB962C8B-B14F-4D97-AF65-F5344CB8AC3E}">
        <p14:creationId xmlns:p14="http://schemas.microsoft.com/office/powerpoint/2010/main" val="2890016123"/>
      </p:ext>
    </p:extLst>
  </p:cSld>
  <p:clrMapOvr>
    <a:masterClrMapping/>
  </p:clrMapOvr>
  <mc:AlternateContent xmlns:mc="http://schemas.openxmlformats.org/markup-compatibility/2006" xmlns:p14="http://schemas.microsoft.com/office/powerpoint/2010/main">
    <mc:Choice Requires="p14">
      <p:transition spd="slow" p14:dur="2000" advTm="98218"/>
    </mc:Choice>
    <mc:Fallback xmlns="">
      <p:transition spd="slow" advTm="9821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0" y="3761"/>
            <a:ext cx="9140825" cy="923330"/>
          </a:xfrm>
          <a:solidFill>
            <a:srgbClr val="0070C0"/>
          </a:solidFill>
        </p:spPr>
        <p:txBody>
          <a:bodyPr lIns="182880" tIns="91440" bIns="91440">
            <a:spAutoFit/>
          </a:bodyPr>
          <a:lstStyle/>
          <a:p>
            <a:pPr algn="l"/>
            <a:r>
              <a:rPr lang="en-US" sz="2400" dirty="0" smtClean="0">
                <a:solidFill>
                  <a:schemeClr val="bg1"/>
                </a:solidFill>
              </a:rPr>
              <a:t>Direct measurements of nanoparticle composition: Thermal Desorption Chemical Ionization Mass Spectrometer (TDCIMS)</a:t>
            </a:r>
          </a:p>
        </p:txBody>
      </p:sp>
      <p:sp>
        <p:nvSpPr>
          <p:cNvPr id="44038" name="Text Box 6"/>
          <p:cNvSpPr txBox="1">
            <a:spLocks noChangeArrowheads="1"/>
          </p:cNvSpPr>
          <p:nvPr/>
        </p:nvSpPr>
        <p:spPr bwMode="auto">
          <a:xfrm>
            <a:off x="1089479" y="1087666"/>
            <a:ext cx="7156415" cy="69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pPr algn="l">
              <a:lnSpc>
                <a:spcPct val="100000"/>
              </a:lnSpc>
            </a:pPr>
            <a:r>
              <a:rPr lang="en-US" sz="2000" dirty="0">
                <a:solidFill>
                  <a:srgbClr val="000000"/>
                </a:solidFill>
              </a:rPr>
              <a:t>an instrument for characterizing the </a:t>
            </a:r>
            <a:r>
              <a:rPr lang="en-US" sz="2000" dirty="0" smtClean="0">
                <a:solidFill>
                  <a:srgbClr val="000000"/>
                </a:solidFill>
              </a:rPr>
              <a:t>molecular composition </a:t>
            </a:r>
            <a:r>
              <a:rPr lang="en-US" sz="2000" dirty="0">
                <a:solidFill>
                  <a:srgbClr val="000000"/>
                </a:solidFill>
              </a:rPr>
              <a:t>of </a:t>
            </a:r>
            <a:br>
              <a:rPr lang="en-US" sz="2000" dirty="0">
                <a:solidFill>
                  <a:srgbClr val="000000"/>
                </a:solidFill>
              </a:rPr>
            </a:br>
            <a:r>
              <a:rPr lang="en-US" sz="2000" dirty="0">
                <a:solidFill>
                  <a:srgbClr val="000000"/>
                </a:solidFill>
              </a:rPr>
              <a:t>ambient particles from </a:t>
            </a:r>
            <a:r>
              <a:rPr lang="en-US" sz="2000" b="1" dirty="0">
                <a:solidFill>
                  <a:srgbClr val="000000"/>
                </a:solidFill>
              </a:rPr>
              <a:t>8 to 50 nm</a:t>
            </a:r>
            <a:r>
              <a:rPr lang="en-US" sz="2000" dirty="0">
                <a:solidFill>
                  <a:srgbClr val="000000"/>
                </a:solidFill>
              </a:rPr>
              <a:t> in diameter</a:t>
            </a:r>
            <a:endParaRPr lang="en-US" sz="2000" b="1" dirty="0">
              <a:solidFill>
                <a:srgbClr val="000000"/>
              </a:solidFill>
            </a:endParaRPr>
          </a:p>
        </p:txBody>
      </p:sp>
      <p:sp>
        <p:nvSpPr>
          <p:cNvPr id="44039" name="Text Box 10"/>
          <p:cNvSpPr txBox="1">
            <a:spLocks noChangeArrowheads="1"/>
          </p:cNvSpPr>
          <p:nvPr/>
        </p:nvSpPr>
        <p:spPr bwMode="auto">
          <a:xfrm>
            <a:off x="6647472" y="6477000"/>
            <a:ext cx="2420327" cy="327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defTabSz="820738">
              <a:defRPr sz="3200">
                <a:solidFill>
                  <a:srgbClr val="A50021"/>
                </a:solidFill>
                <a:latin typeface="Arial" pitchFamily="34" charset="0"/>
              </a:defRPr>
            </a:lvl1pPr>
            <a:lvl2pPr marL="742950" indent="-285750" defTabSz="820738">
              <a:defRPr sz="3200">
                <a:solidFill>
                  <a:srgbClr val="A50021"/>
                </a:solidFill>
                <a:latin typeface="Arial" pitchFamily="34" charset="0"/>
              </a:defRPr>
            </a:lvl2pPr>
            <a:lvl3pPr marL="1143000" indent="-228600" defTabSz="820738">
              <a:defRPr sz="3200">
                <a:solidFill>
                  <a:srgbClr val="A50021"/>
                </a:solidFill>
                <a:latin typeface="Arial" pitchFamily="34" charset="0"/>
              </a:defRPr>
            </a:lvl3pPr>
            <a:lvl4pPr marL="1600200" indent="-228600" defTabSz="820738">
              <a:defRPr sz="3200">
                <a:solidFill>
                  <a:srgbClr val="A50021"/>
                </a:solidFill>
                <a:latin typeface="Arial" pitchFamily="34" charset="0"/>
              </a:defRPr>
            </a:lvl4pPr>
            <a:lvl5pPr marL="2057400" indent="-228600" defTabSz="820738">
              <a:defRPr sz="3200">
                <a:solidFill>
                  <a:srgbClr val="A50021"/>
                </a:solidFill>
                <a:latin typeface="Arial" pitchFamily="34" charset="0"/>
              </a:defRPr>
            </a:lvl5pPr>
            <a:lvl6pPr marL="25146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9pPr>
          </a:lstStyle>
          <a:p>
            <a:pPr algn="r" eaLnBrk="1" hangingPunct="1">
              <a:lnSpc>
                <a:spcPct val="100000"/>
              </a:lnSpc>
              <a:spcBef>
                <a:spcPct val="0"/>
              </a:spcBef>
            </a:pPr>
            <a:r>
              <a:rPr lang="en-US" sz="1600" dirty="0" smtClean="0">
                <a:solidFill>
                  <a:srgbClr val="C00000"/>
                </a:solidFill>
              </a:rPr>
              <a:t>Smith </a:t>
            </a:r>
            <a:r>
              <a:rPr lang="en-US" sz="1600" dirty="0">
                <a:solidFill>
                  <a:srgbClr val="C00000"/>
                </a:solidFill>
              </a:rPr>
              <a:t>et al., </a:t>
            </a:r>
            <a:r>
              <a:rPr lang="en-US" sz="1600" dirty="0" smtClean="0">
                <a:solidFill>
                  <a:srgbClr val="C00000"/>
                </a:solidFill>
              </a:rPr>
              <a:t>2004</a:t>
            </a:r>
            <a:endParaRPr lang="en-US" sz="1600" dirty="0">
              <a:solidFill>
                <a:srgbClr val="C0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111728951"/>
              </p:ext>
            </p:extLst>
          </p:nvPr>
        </p:nvGraphicFramePr>
        <p:xfrm>
          <a:off x="1439863" y="1878924"/>
          <a:ext cx="5419725" cy="4911725"/>
        </p:xfrm>
        <a:graphic>
          <a:graphicData uri="http://schemas.openxmlformats.org/presentationml/2006/ole">
            <mc:AlternateContent xmlns:mc="http://schemas.openxmlformats.org/markup-compatibility/2006">
              <mc:Choice xmlns:v="urn:schemas-microsoft-com:vml" Requires="v">
                <p:oleObj spid="_x0000_s18480" name="AutoSketch Drawing" r:id="rId4" imgW="5897520" imgH="5342760" progId="AutoSketch.Drawing.9">
                  <p:embed/>
                </p:oleObj>
              </mc:Choice>
              <mc:Fallback>
                <p:oleObj name="AutoSketch Drawing" r:id="rId4" imgW="5897520" imgH="5342760" progId="AutoSketch.Drawing.9">
                  <p:embed/>
                  <p:pic>
                    <p:nvPicPr>
                      <p:cNvPr id="0" name=""/>
                      <p:cNvPicPr>
                        <a:picLocks noChangeAspect="1" noChangeArrowheads="1"/>
                      </p:cNvPicPr>
                      <p:nvPr/>
                    </p:nvPicPr>
                    <p:blipFill>
                      <a:blip r:embed="rId5"/>
                      <a:srcRect/>
                      <a:stretch>
                        <a:fillRect/>
                      </a:stretch>
                    </p:blipFill>
                    <p:spPr bwMode="auto">
                      <a:xfrm>
                        <a:off x="1439863" y="1878924"/>
                        <a:ext cx="5419725" cy="4911725"/>
                      </a:xfrm>
                      <a:prstGeom prst="rect">
                        <a:avLst/>
                      </a:prstGeom>
                      <a:noFill/>
                      <a:ln>
                        <a:noFill/>
                      </a:ln>
                    </p:spPr>
                  </p:pic>
                </p:oleObj>
              </mc:Fallback>
            </mc:AlternateContent>
          </a:graphicData>
        </a:graphic>
      </p:graphicFrame>
      <p:sp>
        <p:nvSpPr>
          <p:cNvPr id="5" name="Rounded Rectangle 4"/>
          <p:cNvSpPr/>
          <p:nvPr/>
        </p:nvSpPr>
        <p:spPr>
          <a:xfrm>
            <a:off x="2133600" y="1905911"/>
            <a:ext cx="533400" cy="21272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pPr>
            <a:endParaRPr lang="en-US" sz="1800">
              <a:solidFill>
                <a:srgbClr val="FFFFFF"/>
              </a:solidFill>
            </a:endParaRPr>
          </a:p>
        </p:txBody>
      </p:sp>
      <p:sp>
        <p:nvSpPr>
          <p:cNvPr id="6" name="TextBox 5"/>
          <p:cNvSpPr txBox="1"/>
          <p:nvPr/>
        </p:nvSpPr>
        <p:spPr>
          <a:xfrm>
            <a:off x="152400" y="2128161"/>
            <a:ext cx="1665841" cy="584775"/>
          </a:xfrm>
          <a:prstGeom prst="rect">
            <a:avLst/>
          </a:prstGeom>
          <a:noFill/>
        </p:spPr>
        <p:txBody>
          <a:bodyPr wrap="none" rtlCol="0">
            <a:spAutoFit/>
          </a:bodyPr>
          <a:lstStyle/>
          <a:p>
            <a:pPr algn="l" eaLnBrk="1" fontAlgn="auto" hangingPunct="1">
              <a:lnSpc>
                <a:spcPct val="100000"/>
              </a:lnSpc>
              <a:spcBef>
                <a:spcPts val="0"/>
              </a:spcBef>
              <a:spcAft>
                <a:spcPts val="0"/>
              </a:spcAft>
            </a:pPr>
            <a:r>
              <a:rPr lang="en-US" sz="1600" dirty="0">
                <a:solidFill>
                  <a:srgbClr val="000000"/>
                </a:solidFill>
                <a:latin typeface="Arial"/>
              </a:rPr>
              <a:t>unipolar charger</a:t>
            </a:r>
            <a:br>
              <a:rPr lang="en-US" sz="1600" dirty="0">
                <a:solidFill>
                  <a:srgbClr val="000000"/>
                </a:solidFill>
                <a:latin typeface="Arial"/>
              </a:rPr>
            </a:br>
            <a:r>
              <a:rPr lang="en-US" sz="1600" dirty="0">
                <a:solidFill>
                  <a:srgbClr val="000000"/>
                </a:solidFill>
                <a:latin typeface="Arial"/>
              </a:rPr>
              <a:t>and </a:t>
            </a:r>
            <a:r>
              <a:rPr lang="en-US" sz="1600" dirty="0" err="1">
                <a:solidFill>
                  <a:srgbClr val="000000"/>
                </a:solidFill>
                <a:latin typeface="Arial"/>
              </a:rPr>
              <a:t>nano</a:t>
            </a:r>
            <a:r>
              <a:rPr lang="en-US" sz="1600" dirty="0">
                <a:solidFill>
                  <a:srgbClr val="000000"/>
                </a:solidFill>
                <a:latin typeface="Arial"/>
              </a:rPr>
              <a:t>-DMA</a:t>
            </a:r>
          </a:p>
        </p:txBody>
      </p:sp>
      <p:cxnSp>
        <p:nvCxnSpPr>
          <p:cNvPr id="8" name="Straight Connector 7"/>
          <p:cNvCxnSpPr>
            <a:stCxn id="5" idx="1"/>
            <a:endCxn id="6" idx="2"/>
          </p:cNvCxnSpPr>
          <p:nvPr/>
        </p:nvCxnSpPr>
        <p:spPr>
          <a:xfrm flipH="1" flipV="1">
            <a:off x="985321" y="2712936"/>
            <a:ext cx="1148279" cy="256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2666999" y="2934900"/>
            <a:ext cx="426027" cy="21272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pPr>
            <a:endParaRPr lang="en-US" sz="1800">
              <a:solidFill>
                <a:srgbClr val="FFFFFF"/>
              </a:solidFill>
            </a:endParaRPr>
          </a:p>
        </p:txBody>
      </p:sp>
      <p:sp>
        <p:nvSpPr>
          <p:cNvPr id="17" name="TextBox 16"/>
          <p:cNvSpPr txBox="1"/>
          <p:nvPr/>
        </p:nvSpPr>
        <p:spPr>
          <a:xfrm>
            <a:off x="138545" y="3880761"/>
            <a:ext cx="1279517" cy="584775"/>
          </a:xfrm>
          <a:prstGeom prst="rect">
            <a:avLst/>
          </a:prstGeom>
          <a:noFill/>
        </p:spPr>
        <p:txBody>
          <a:bodyPr wrap="none" rtlCol="0">
            <a:spAutoFit/>
          </a:bodyPr>
          <a:lstStyle/>
          <a:p>
            <a:pPr algn="l" eaLnBrk="1" fontAlgn="auto" hangingPunct="1">
              <a:lnSpc>
                <a:spcPct val="100000"/>
              </a:lnSpc>
              <a:spcBef>
                <a:spcPts val="0"/>
              </a:spcBef>
              <a:spcAft>
                <a:spcPts val="0"/>
              </a:spcAft>
            </a:pPr>
            <a:r>
              <a:rPr lang="en-US" sz="1600" dirty="0">
                <a:solidFill>
                  <a:srgbClr val="000000"/>
                </a:solidFill>
                <a:latin typeface="Arial"/>
              </a:rPr>
              <a:t>electrostatic</a:t>
            </a:r>
            <a:br>
              <a:rPr lang="en-US" sz="1600" dirty="0">
                <a:solidFill>
                  <a:srgbClr val="000000"/>
                </a:solidFill>
                <a:latin typeface="Arial"/>
              </a:rPr>
            </a:br>
            <a:r>
              <a:rPr lang="en-US" sz="1600" dirty="0">
                <a:solidFill>
                  <a:srgbClr val="000000"/>
                </a:solidFill>
                <a:latin typeface="Arial"/>
              </a:rPr>
              <a:t>precipitator</a:t>
            </a:r>
          </a:p>
        </p:txBody>
      </p:sp>
      <p:cxnSp>
        <p:nvCxnSpPr>
          <p:cNvPr id="18" name="Straight Connector 17"/>
          <p:cNvCxnSpPr/>
          <p:nvPr/>
        </p:nvCxnSpPr>
        <p:spPr>
          <a:xfrm flipH="1">
            <a:off x="1418062" y="4143854"/>
            <a:ext cx="1256690" cy="292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5829300" y="2712936"/>
            <a:ext cx="800100" cy="21272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pPr>
            <a:endParaRPr lang="en-US" sz="1800">
              <a:solidFill>
                <a:srgbClr val="FFFFFF"/>
              </a:solidFill>
            </a:endParaRPr>
          </a:p>
        </p:txBody>
      </p:sp>
      <p:cxnSp>
        <p:nvCxnSpPr>
          <p:cNvPr id="23" name="Straight Connector 22"/>
          <p:cNvCxnSpPr>
            <a:stCxn id="24" idx="2"/>
          </p:cNvCxnSpPr>
          <p:nvPr/>
        </p:nvCxnSpPr>
        <p:spPr>
          <a:xfrm flipH="1">
            <a:off x="6647473" y="3128434"/>
            <a:ext cx="1176497" cy="64105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858000" y="2297437"/>
            <a:ext cx="1931939" cy="830997"/>
          </a:xfrm>
          <a:prstGeom prst="rect">
            <a:avLst/>
          </a:prstGeom>
          <a:noFill/>
        </p:spPr>
        <p:txBody>
          <a:bodyPr wrap="none" rtlCol="0">
            <a:spAutoFit/>
          </a:bodyPr>
          <a:lstStyle/>
          <a:p>
            <a:pPr algn="l" eaLnBrk="1" fontAlgn="auto" hangingPunct="1">
              <a:lnSpc>
                <a:spcPct val="100000"/>
              </a:lnSpc>
              <a:spcBef>
                <a:spcPts val="0"/>
              </a:spcBef>
              <a:spcAft>
                <a:spcPts val="0"/>
              </a:spcAft>
            </a:pPr>
            <a:r>
              <a:rPr lang="en-US" sz="1600" dirty="0">
                <a:solidFill>
                  <a:srgbClr val="000000"/>
                </a:solidFill>
                <a:latin typeface="Arial"/>
              </a:rPr>
              <a:t>high resolution</a:t>
            </a:r>
            <a:br>
              <a:rPr lang="en-US" sz="1600" dirty="0">
                <a:solidFill>
                  <a:srgbClr val="000000"/>
                </a:solidFill>
                <a:latin typeface="Arial"/>
              </a:rPr>
            </a:br>
            <a:r>
              <a:rPr lang="en-US" sz="1600" dirty="0">
                <a:solidFill>
                  <a:srgbClr val="000000"/>
                </a:solidFill>
                <a:latin typeface="Arial"/>
              </a:rPr>
              <a:t>time-of-flight</a:t>
            </a:r>
            <a:br>
              <a:rPr lang="en-US" sz="1600" dirty="0">
                <a:solidFill>
                  <a:srgbClr val="000000"/>
                </a:solidFill>
                <a:latin typeface="Arial"/>
              </a:rPr>
            </a:br>
            <a:r>
              <a:rPr lang="en-US" sz="1600" dirty="0">
                <a:solidFill>
                  <a:srgbClr val="000000"/>
                </a:solidFill>
                <a:latin typeface="Arial"/>
              </a:rPr>
              <a:t>mass spectrometer</a:t>
            </a:r>
          </a:p>
        </p:txBody>
      </p:sp>
    </p:spTree>
    <p:extLst>
      <p:ext uri="{BB962C8B-B14F-4D97-AF65-F5344CB8AC3E}">
        <p14:creationId xmlns:p14="http://schemas.microsoft.com/office/powerpoint/2010/main" val="3823859766"/>
      </p:ext>
    </p:extLst>
  </p:cSld>
  <p:clrMapOvr>
    <a:masterClrMapping/>
  </p:clrMapOvr>
  <mc:AlternateContent xmlns:mc="http://schemas.openxmlformats.org/markup-compatibility/2006" xmlns:p14="http://schemas.microsoft.com/office/powerpoint/2010/main">
    <mc:Choice Requires="p14">
      <p:transition spd="slow" p14:dur="2000" advTm="54486"/>
    </mc:Choice>
    <mc:Fallback xmlns="">
      <p:transition spd="slow" advTm="5448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title"/>
          </p:nvPr>
        </p:nvSpPr>
        <p:spPr>
          <a:xfrm>
            <a:off x="0" y="-4763"/>
            <a:ext cx="9140825" cy="739776"/>
          </a:xfrm>
          <a:solidFill>
            <a:srgbClr val="0070C0"/>
          </a:solidFill>
        </p:spPr>
        <p:txBody>
          <a:bodyPr tIns="182880" bIns="182880">
            <a:spAutoFit/>
          </a:bodyPr>
          <a:lstStyle/>
          <a:p>
            <a:pPr algn="l"/>
            <a:r>
              <a:rPr lang="en-US" altLang="en-US" sz="2400" smtClean="0">
                <a:solidFill>
                  <a:schemeClr val="bg1"/>
                </a:solidFill>
              </a:rPr>
              <a:t>TDCIMS electrostatic precipitator</a:t>
            </a:r>
          </a:p>
        </p:txBody>
      </p:sp>
      <p:pic>
        <p:nvPicPr>
          <p:cNvPr id="29699" name="Picture 8" descr="esp no collec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19200"/>
            <a:ext cx="75422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Line 9"/>
          <p:cNvSpPr>
            <a:spLocks noChangeShapeType="1"/>
          </p:cNvSpPr>
          <p:nvPr/>
        </p:nvSpPr>
        <p:spPr bwMode="auto">
          <a:xfrm>
            <a:off x="5441950" y="2268538"/>
            <a:ext cx="381000" cy="2286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164117" tIns="82058" rIns="164117" bIns="82058"/>
          <a:lstStyle/>
          <a:p>
            <a:endParaRPr lang="en-US"/>
          </a:p>
        </p:txBody>
      </p:sp>
      <p:sp>
        <p:nvSpPr>
          <p:cNvPr id="29703" name="Text Box 10"/>
          <p:cNvSpPr txBox="1">
            <a:spLocks noChangeArrowheads="1"/>
          </p:cNvSpPr>
          <p:nvPr/>
        </p:nvSpPr>
        <p:spPr bwMode="auto">
          <a:xfrm>
            <a:off x="4006850" y="1981200"/>
            <a:ext cx="16319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164117" tIns="82058" rIns="164117" bIns="82058">
            <a:spAutoFit/>
          </a:bodyPr>
          <a:lstStyle>
            <a:lvl1pPr marL="342900" indent="-342900">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r>
              <a:rPr lang="en-US" altLang="en-US" sz="2000" dirty="0">
                <a:solidFill>
                  <a:schemeClr val="tx1"/>
                </a:solidFill>
              </a:rPr>
              <a:t>ion source</a:t>
            </a:r>
          </a:p>
        </p:txBody>
      </p:sp>
      <p:sp>
        <p:nvSpPr>
          <p:cNvPr id="29704" name="Line 11"/>
          <p:cNvSpPr>
            <a:spLocks noChangeShapeType="1"/>
          </p:cNvSpPr>
          <p:nvPr/>
        </p:nvSpPr>
        <p:spPr bwMode="auto">
          <a:xfrm flipH="1" flipV="1">
            <a:off x="5930900" y="4935537"/>
            <a:ext cx="850900" cy="1227931"/>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164117" tIns="82058" rIns="164117" bIns="82058"/>
          <a:lstStyle/>
          <a:p>
            <a:endParaRPr lang="en-US"/>
          </a:p>
        </p:txBody>
      </p:sp>
      <p:sp>
        <p:nvSpPr>
          <p:cNvPr id="29705" name="Text Box 12"/>
          <p:cNvSpPr txBox="1">
            <a:spLocks noChangeArrowheads="1"/>
          </p:cNvSpPr>
          <p:nvPr/>
        </p:nvSpPr>
        <p:spPr bwMode="auto">
          <a:xfrm>
            <a:off x="6703881" y="5943600"/>
            <a:ext cx="27749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164117" tIns="82058" rIns="164117" bIns="82058">
            <a:spAutoFit/>
          </a:bodyPr>
          <a:lstStyle>
            <a:lvl1pPr marL="342900" indent="-342900">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r>
              <a:rPr lang="en-US" altLang="en-US" sz="2000" dirty="0">
                <a:solidFill>
                  <a:schemeClr val="tx1"/>
                </a:solidFill>
              </a:rPr>
              <a:t>collection filament</a:t>
            </a:r>
          </a:p>
        </p:txBody>
      </p:sp>
      <p:sp>
        <p:nvSpPr>
          <p:cNvPr id="29706" name="Line 13"/>
          <p:cNvSpPr>
            <a:spLocks noChangeShapeType="1"/>
          </p:cNvSpPr>
          <p:nvPr/>
        </p:nvSpPr>
        <p:spPr bwMode="auto">
          <a:xfrm flipV="1">
            <a:off x="3810000" y="5486400"/>
            <a:ext cx="762000" cy="457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164117" tIns="82058" rIns="164117" bIns="82058"/>
          <a:lstStyle/>
          <a:p>
            <a:endParaRPr lang="en-US"/>
          </a:p>
        </p:txBody>
      </p:sp>
      <p:sp>
        <p:nvSpPr>
          <p:cNvPr id="29707" name="Text Box 14"/>
          <p:cNvSpPr txBox="1">
            <a:spLocks noChangeArrowheads="1"/>
          </p:cNvSpPr>
          <p:nvPr/>
        </p:nvSpPr>
        <p:spPr bwMode="auto">
          <a:xfrm>
            <a:off x="1547664" y="5715000"/>
            <a:ext cx="2774950" cy="78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164117" tIns="82058" rIns="164117" bIns="82058">
            <a:spAutoFit/>
          </a:bodyPr>
          <a:lstStyle>
            <a:lvl1pPr marL="342900" indent="-342900">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pPr indent="0"/>
            <a:r>
              <a:rPr lang="en-US" altLang="en-US" sz="2000" dirty="0">
                <a:solidFill>
                  <a:schemeClr val="tx1"/>
                </a:solidFill>
              </a:rPr>
              <a:t>size-selected nanoparticles </a:t>
            </a:r>
          </a:p>
        </p:txBody>
      </p:sp>
      <p:sp>
        <p:nvSpPr>
          <p:cNvPr id="29708" name="Line 15"/>
          <p:cNvSpPr>
            <a:spLocks noChangeShapeType="1"/>
          </p:cNvSpPr>
          <p:nvPr/>
        </p:nvSpPr>
        <p:spPr bwMode="auto">
          <a:xfrm>
            <a:off x="6311900" y="1582738"/>
            <a:ext cx="469900" cy="55086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164117" tIns="82058" rIns="164117" bIns="82058"/>
          <a:lstStyle/>
          <a:p>
            <a:endParaRPr lang="en-US"/>
          </a:p>
        </p:txBody>
      </p:sp>
      <p:sp>
        <p:nvSpPr>
          <p:cNvPr id="29709" name="Text Box 16"/>
          <p:cNvSpPr txBox="1">
            <a:spLocks noChangeArrowheads="1"/>
          </p:cNvSpPr>
          <p:nvPr/>
        </p:nvSpPr>
        <p:spPr bwMode="auto">
          <a:xfrm>
            <a:off x="4038600" y="1295400"/>
            <a:ext cx="24701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164117" tIns="82058" rIns="164117" bIns="82058">
            <a:spAutoFit/>
          </a:bodyPr>
          <a:lstStyle>
            <a:lvl1pPr marL="342900" indent="-342900">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r>
              <a:rPr lang="en-US" altLang="en-US" sz="2000">
                <a:solidFill>
                  <a:schemeClr val="tx1"/>
                </a:solidFill>
              </a:rPr>
              <a:t>de-clustering cell</a:t>
            </a:r>
          </a:p>
        </p:txBody>
      </p:sp>
      <p:sp>
        <p:nvSpPr>
          <p:cNvPr id="29710" name="Text Box 17"/>
          <p:cNvSpPr txBox="1">
            <a:spLocks noChangeArrowheads="1"/>
          </p:cNvSpPr>
          <p:nvPr/>
        </p:nvSpPr>
        <p:spPr bwMode="auto">
          <a:xfrm>
            <a:off x="7380312" y="2293898"/>
            <a:ext cx="1616075" cy="108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164117" tIns="82058" rIns="164117" bIns="82058">
            <a:spAutoFit/>
          </a:bodyPr>
          <a:lstStyle>
            <a:lvl1pPr marL="342900" indent="-342900">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pPr indent="0" algn="l"/>
            <a:r>
              <a:rPr lang="en-US" altLang="en-US" sz="2000" dirty="0">
                <a:solidFill>
                  <a:schemeClr val="tx1"/>
                </a:solidFill>
              </a:rPr>
              <a:t>mass</a:t>
            </a:r>
          </a:p>
          <a:p>
            <a:pPr indent="0" algn="l"/>
            <a:r>
              <a:rPr lang="en-US" altLang="en-US" sz="2000" dirty="0" err="1" smtClean="0">
                <a:solidFill>
                  <a:schemeClr val="tx1"/>
                </a:solidFill>
              </a:rPr>
              <a:t>spectro</a:t>
            </a:r>
            <a:r>
              <a:rPr lang="en-US" altLang="en-US" sz="2000" dirty="0">
                <a:solidFill>
                  <a:schemeClr val="tx1"/>
                </a:solidFill>
              </a:rPr>
              <a:t>-</a:t>
            </a:r>
            <a:r>
              <a:rPr lang="en-US" altLang="en-US" sz="2000" dirty="0" smtClean="0">
                <a:solidFill>
                  <a:schemeClr val="tx1"/>
                </a:solidFill>
              </a:rPr>
              <a:t>meter.</a:t>
            </a:r>
            <a:endParaRPr lang="en-US" altLang="en-US" sz="2000" dirty="0">
              <a:solidFill>
                <a:schemeClr val="tx1"/>
              </a:solidFill>
            </a:endParaRPr>
          </a:p>
        </p:txBody>
      </p:sp>
      <p:sp>
        <p:nvSpPr>
          <p:cNvPr id="15" name="Text Box 10"/>
          <p:cNvSpPr txBox="1">
            <a:spLocks noChangeArrowheads="1"/>
          </p:cNvSpPr>
          <p:nvPr/>
        </p:nvSpPr>
        <p:spPr bwMode="auto">
          <a:xfrm>
            <a:off x="6660232" y="6477000"/>
            <a:ext cx="2420327" cy="3290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defTabSz="820738">
              <a:defRPr sz="3200">
                <a:solidFill>
                  <a:srgbClr val="A50021"/>
                </a:solidFill>
                <a:latin typeface="Arial" pitchFamily="34" charset="0"/>
              </a:defRPr>
            </a:lvl1pPr>
            <a:lvl2pPr marL="742950" indent="-285750" defTabSz="820738">
              <a:defRPr sz="3200">
                <a:solidFill>
                  <a:srgbClr val="A50021"/>
                </a:solidFill>
                <a:latin typeface="Arial" pitchFamily="34" charset="0"/>
              </a:defRPr>
            </a:lvl2pPr>
            <a:lvl3pPr marL="1143000" indent="-228600" defTabSz="820738">
              <a:defRPr sz="3200">
                <a:solidFill>
                  <a:srgbClr val="A50021"/>
                </a:solidFill>
                <a:latin typeface="Arial" pitchFamily="34" charset="0"/>
              </a:defRPr>
            </a:lvl3pPr>
            <a:lvl4pPr marL="1600200" indent="-228600" defTabSz="820738">
              <a:defRPr sz="3200">
                <a:solidFill>
                  <a:srgbClr val="A50021"/>
                </a:solidFill>
                <a:latin typeface="Arial" pitchFamily="34" charset="0"/>
              </a:defRPr>
            </a:lvl4pPr>
            <a:lvl5pPr marL="2057400" indent="-228600" defTabSz="820738">
              <a:defRPr sz="3200">
                <a:solidFill>
                  <a:srgbClr val="A50021"/>
                </a:solidFill>
                <a:latin typeface="Arial" pitchFamily="34" charset="0"/>
              </a:defRPr>
            </a:lvl5pPr>
            <a:lvl6pPr marL="25146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9pPr>
          </a:lstStyle>
          <a:p>
            <a:pPr algn="r" eaLnBrk="1" hangingPunct="1">
              <a:lnSpc>
                <a:spcPct val="100000"/>
              </a:lnSpc>
              <a:spcBef>
                <a:spcPct val="0"/>
              </a:spcBef>
            </a:pPr>
            <a:r>
              <a:rPr lang="en-US" sz="1600" dirty="0" smtClean="0">
                <a:solidFill>
                  <a:srgbClr val="C00000"/>
                </a:solidFill>
              </a:rPr>
              <a:t>Smith </a:t>
            </a:r>
            <a:r>
              <a:rPr lang="en-US" sz="1600" dirty="0">
                <a:solidFill>
                  <a:srgbClr val="C00000"/>
                </a:solidFill>
              </a:rPr>
              <a:t>et al., </a:t>
            </a:r>
            <a:r>
              <a:rPr lang="en-US" sz="1600" dirty="0" smtClean="0">
                <a:solidFill>
                  <a:srgbClr val="C00000"/>
                </a:solidFill>
              </a:rPr>
              <a:t>2004</a:t>
            </a:r>
            <a:endParaRPr lang="en-US" sz="1600" dirty="0">
              <a:solidFill>
                <a:srgbClr val="C00000"/>
              </a:solidFill>
            </a:endParaRPr>
          </a:p>
        </p:txBody>
      </p:sp>
      <p:sp>
        <p:nvSpPr>
          <p:cNvPr id="16" name="Rectangle 7"/>
          <p:cNvSpPr>
            <a:spLocks noChangeArrowheads="1"/>
          </p:cNvSpPr>
          <p:nvPr/>
        </p:nvSpPr>
        <p:spPr bwMode="auto">
          <a:xfrm>
            <a:off x="4572000" y="762000"/>
            <a:ext cx="4572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164117" tIns="82058" rIns="164117" bIns="82058">
            <a:spAutoFit/>
          </a:bodyPr>
          <a:lstStyle>
            <a:lvl1pPr marL="342900" indent="-342900">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r>
              <a:rPr lang="en-US" altLang="en-US" sz="2000" dirty="0">
                <a:solidFill>
                  <a:srgbClr val="FF0000"/>
                </a:solidFill>
              </a:rPr>
              <a:t>no voltage</a:t>
            </a:r>
            <a:r>
              <a:rPr lang="en-US" altLang="en-US" sz="2000" dirty="0">
                <a:solidFill>
                  <a:schemeClr val="tx1"/>
                </a:solidFill>
              </a:rPr>
              <a:t> applied to filament</a:t>
            </a:r>
          </a:p>
        </p:txBody>
      </p:sp>
      <p:sp>
        <p:nvSpPr>
          <p:cNvPr id="17" name="Line 9"/>
          <p:cNvSpPr>
            <a:spLocks noChangeShapeType="1"/>
          </p:cNvSpPr>
          <p:nvPr/>
        </p:nvSpPr>
        <p:spPr bwMode="auto">
          <a:xfrm>
            <a:off x="4716016" y="3136900"/>
            <a:ext cx="1106934" cy="194828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164117" tIns="82058" rIns="164117" bIns="82058"/>
          <a:lstStyle/>
          <a:p>
            <a:endParaRPr lang="en-US"/>
          </a:p>
        </p:txBody>
      </p:sp>
      <p:sp>
        <p:nvSpPr>
          <p:cNvPr id="18" name="Text Box 10"/>
          <p:cNvSpPr txBox="1">
            <a:spLocks noChangeArrowheads="1"/>
          </p:cNvSpPr>
          <p:nvPr/>
        </p:nvSpPr>
        <p:spPr bwMode="auto">
          <a:xfrm>
            <a:off x="2567645" y="2838422"/>
            <a:ext cx="2148372" cy="78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lIns="164117" tIns="82058" rIns="164117" bIns="82058">
            <a:spAutoFit/>
          </a:bodyPr>
          <a:lstStyle>
            <a:lvl1pPr marL="342900" indent="-342900">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pPr indent="0"/>
            <a:r>
              <a:rPr lang="en-US" altLang="en-US" sz="2000" dirty="0" smtClean="0">
                <a:solidFill>
                  <a:schemeClr val="tx1"/>
                </a:solidFill>
              </a:rPr>
              <a:t>clean sheath</a:t>
            </a:r>
            <a:br>
              <a:rPr lang="en-US" altLang="en-US" sz="2000" dirty="0" smtClean="0">
                <a:solidFill>
                  <a:schemeClr val="tx1"/>
                </a:solidFill>
              </a:rPr>
            </a:br>
            <a:r>
              <a:rPr lang="en-US" altLang="en-US" sz="2000" dirty="0" smtClean="0">
                <a:solidFill>
                  <a:schemeClr val="tx1"/>
                </a:solidFill>
              </a:rPr>
              <a:t>gas flows</a:t>
            </a:r>
            <a:endParaRPr lang="en-US" altLang="en-US" sz="2000" dirty="0">
              <a:solidFill>
                <a:schemeClr val="tx1"/>
              </a:solidFill>
            </a:endParaRPr>
          </a:p>
        </p:txBody>
      </p:sp>
      <p:sp>
        <p:nvSpPr>
          <p:cNvPr id="19" name="Line 9"/>
          <p:cNvSpPr>
            <a:spLocks noChangeShapeType="1"/>
          </p:cNvSpPr>
          <p:nvPr/>
        </p:nvSpPr>
        <p:spPr bwMode="auto">
          <a:xfrm>
            <a:off x="4716016" y="3136900"/>
            <a:ext cx="1214884"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164117" tIns="82058" rIns="164117" bIns="82058"/>
          <a:lstStyle/>
          <a:p>
            <a:endParaRPr lang="en-US"/>
          </a:p>
        </p:txBody>
      </p:sp>
    </p:spTree>
    <p:extLst>
      <p:ext uri="{BB962C8B-B14F-4D97-AF65-F5344CB8AC3E}">
        <p14:creationId xmlns:p14="http://schemas.microsoft.com/office/powerpoint/2010/main" val="2586233199"/>
      </p:ext>
    </p:extLst>
  </p:cSld>
  <p:clrMapOvr>
    <a:masterClrMapping/>
  </p:clrMapOvr>
  <mc:AlternateContent xmlns:mc="http://schemas.openxmlformats.org/markup-compatibility/2006" xmlns:p14="http://schemas.microsoft.com/office/powerpoint/2010/main">
    <mc:Choice Requires="p14">
      <p:transition spd="slow" p14:dur="2000" advTm="52096"/>
    </mc:Choice>
    <mc:Fallback xmlns="">
      <p:transition spd="slow" advTm="52096"/>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4763"/>
            <a:ext cx="9140825" cy="739776"/>
          </a:xfrm>
          <a:solidFill>
            <a:srgbClr val="0070C0"/>
          </a:solidFill>
        </p:spPr>
        <p:txBody>
          <a:bodyPr tIns="182880" bIns="182880">
            <a:spAutoFit/>
          </a:bodyPr>
          <a:lstStyle/>
          <a:p>
            <a:pPr algn="l"/>
            <a:r>
              <a:rPr lang="en-US" altLang="en-US" sz="2400" smtClean="0">
                <a:solidFill>
                  <a:schemeClr val="bg1"/>
                </a:solidFill>
              </a:rPr>
              <a:t> TDCIMS electrostatic precipitator</a:t>
            </a:r>
          </a:p>
        </p:txBody>
      </p:sp>
      <p:sp>
        <p:nvSpPr>
          <p:cNvPr id="30723" name="Rectangle 4"/>
          <p:cNvSpPr>
            <a:spLocks noChangeArrowheads="1"/>
          </p:cNvSpPr>
          <p:nvPr/>
        </p:nvSpPr>
        <p:spPr bwMode="auto">
          <a:xfrm>
            <a:off x="4572000" y="762000"/>
            <a:ext cx="4572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164117" tIns="82058" rIns="164117" bIns="82058">
            <a:spAutoFit/>
          </a:bodyPr>
          <a:lstStyle>
            <a:lvl1pPr marL="342900" indent="-342900">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r>
              <a:rPr lang="en-US" altLang="en-US" sz="2000">
                <a:solidFill>
                  <a:srgbClr val="FF0000"/>
                </a:solidFill>
              </a:rPr>
              <a:t>4000 V</a:t>
            </a:r>
            <a:r>
              <a:rPr lang="en-US" altLang="en-US" sz="2000">
                <a:solidFill>
                  <a:schemeClr val="tx1"/>
                </a:solidFill>
              </a:rPr>
              <a:t> applied to filament</a:t>
            </a:r>
          </a:p>
        </p:txBody>
      </p:sp>
      <p:pic>
        <p:nvPicPr>
          <p:cNvPr id="30724" name="Picture 16" descr="esp collec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12850"/>
            <a:ext cx="75422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6647472" y="6477000"/>
            <a:ext cx="2420327" cy="327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defTabSz="820738">
              <a:defRPr sz="3200">
                <a:solidFill>
                  <a:srgbClr val="A50021"/>
                </a:solidFill>
                <a:latin typeface="Arial" pitchFamily="34" charset="0"/>
              </a:defRPr>
            </a:lvl1pPr>
            <a:lvl2pPr marL="742950" indent="-285750" defTabSz="820738">
              <a:defRPr sz="3200">
                <a:solidFill>
                  <a:srgbClr val="A50021"/>
                </a:solidFill>
                <a:latin typeface="Arial" pitchFamily="34" charset="0"/>
              </a:defRPr>
            </a:lvl2pPr>
            <a:lvl3pPr marL="1143000" indent="-228600" defTabSz="820738">
              <a:defRPr sz="3200">
                <a:solidFill>
                  <a:srgbClr val="A50021"/>
                </a:solidFill>
                <a:latin typeface="Arial" pitchFamily="34" charset="0"/>
              </a:defRPr>
            </a:lvl3pPr>
            <a:lvl4pPr marL="1600200" indent="-228600" defTabSz="820738">
              <a:defRPr sz="3200">
                <a:solidFill>
                  <a:srgbClr val="A50021"/>
                </a:solidFill>
                <a:latin typeface="Arial" pitchFamily="34" charset="0"/>
              </a:defRPr>
            </a:lvl4pPr>
            <a:lvl5pPr marL="2057400" indent="-228600" defTabSz="820738">
              <a:defRPr sz="3200">
                <a:solidFill>
                  <a:srgbClr val="A50021"/>
                </a:solidFill>
                <a:latin typeface="Arial" pitchFamily="34" charset="0"/>
              </a:defRPr>
            </a:lvl5pPr>
            <a:lvl6pPr marL="25146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defTabSz="820738" eaLnBrk="0" fontAlgn="base" hangingPunct="0">
              <a:lnSpc>
                <a:spcPct val="90000"/>
              </a:lnSpc>
              <a:spcBef>
                <a:spcPct val="20000"/>
              </a:spcBef>
              <a:spcAft>
                <a:spcPct val="0"/>
              </a:spcAft>
              <a:defRPr sz="3200">
                <a:solidFill>
                  <a:srgbClr val="A50021"/>
                </a:solidFill>
                <a:latin typeface="Arial" pitchFamily="34" charset="0"/>
              </a:defRPr>
            </a:lvl9pPr>
          </a:lstStyle>
          <a:p>
            <a:pPr algn="r" eaLnBrk="1" hangingPunct="1">
              <a:lnSpc>
                <a:spcPct val="100000"/>
              </a:lnSpc>
              <a:spcBef>
                <a:spcPct val="0"/>
              </a:spcBef>
            </a:pPr>
            <a:r>
              <a:rPr lang="en-US" sz="1600" dirty="0" smtClean="0">
                <a:solidFill>
                  <a:srgbClr val="C00000"/>
                </a:solidFill>
              </a:rPr>
              <a:t>Smith </a:t>
            </a:r>
            <a:r>
              <a:rPr lang="en-US" sz="1600" dirty="0">
                <a:solidFill>
                  <a:srgbClr val="C00000"/>
                </a:solidFill>
              </a:rPr>
              <a:t>et al., </a:t>
            </a:r>
            <a:r>
              <a:rPr lang="en-US" sz="1600" dirty="0" smtClean="0">
                <a:solidFill>
                  <a:srgbClr val="C00000"/>
                </a:solidFill>
              </a:rPr>
              <a:t>2004</a:t>
            </a:r>
            <a:endParaRPr lang="en-US" sz="1600" dirty="0">
              <a:solidFill>
                <a:srgbClr val="C00000"/>
              </a:solidFill>
            </a:endParaRPr>
          </a:p>
        </p:txBody>
      </p:sp>
      <p:sp>
        <p:nvSpPr>
          <p:cNvPr id="7" name="Text Box 6"/>
          <p:cNvSpPr txBox="1">
            <a:spLocks noChangeArrowheads="1"/>
          </p:cNvSpPr>
          <p:nvPr/>
        </p:nvSpPr>
        <p:spPr bwMode="auto">
          <a:xfrm>
            <a:off x="533400" y="1143000"/>
            <a:ext cx="3429000" cy="3776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a:defRPr sz="3200">
                <a:solidFill>
                  <a:srgbClr val="A50021"/>
                </a:solidFill>
                <a:latin typeface="Arial" pitchFamily="34" charset="0"/>
              </a:defRPr>
            </a:lvl1pPr>
            <a:lvl2pPr marL="742950" indent="-285750">
              <a:defRPr sz="3200">
                <a:solidFill>
                  <a:srgbClr val="A50021"/>
                </a:solidFill>
                <a:latin typeface="Arial" pitchFamily="34" charset="0"/>
              </a:defRPr>
            </a:lvl2pPr>
            <a:lvl3pPr marL="1143000" indent="-228600">
              <a:defRPr sz="3200">
                <a:solidFill>
                  <a:srgbClr val="A50021"/>
                </a:solidFill>
                <a:latin typeface="Arial" pitchFamily="34" charset="0"/>
              </a:defRPr>
            </a:lvl3pPr>
            <a:lvl4pPr marL="1600200" indent="-228600">
              <a:defRPr sz="3200">
                <a:solidFill>
                  <a:srgbClr val="A50021"/>
                </a:solidFill>
                <a:latin typeface="Arial" pitchFamily="34" charset="0"/>
              </a:defRPr>
            </a:lvl4pPr>
            <a:lvl5pPr marL="2057400" indent="-228600">
              <a:defRPr sz="3200">
                <a:solidFill>
                  <a:srgbClr val="A50021"/>
                </a:solidFill>
                <a:latin typeface="Arial" pitchFamily="34" charset="0"/>
              </a:defRPr>
            </a:lvl5pPr>
            <a:lvl6pPr marL="2514600" indent="-228600" algn="ctr" eaLnBrk="0" fontAlgn="base" hangingPunct="0">
              <a:lnSpc>
                <a:spcPct val="90000"/>
              </a:lnSpc>
              <a:spcBef>
                <a:spcPct val="20000"/>
              </a:spcBef>
              <a:spcAft>
                <a:spcPct val="0"/>
              </a:spcAft>
              <a:defRPr sz="3200">
                <a:solidFill>
                  <a:srgbClr val="A50021"/>
                </a:solidFill>
                <a:latin typeface="Arial" pitchFamily="34" charset="0"/>
              </a:defRPr>
            </a:lvl6pPr>
            <a:lvl7pPr marL="2971800" indent="-228600" algn="ctr" eaLnBrk="0" fontAlgn="base" hangingPunct="0">
              <a:lnSpc>
                <a:spcPct val="90000"/>
              </a:lnSpc>
              <a:spcBef>
                <a:spcPct val="20000"/>
              </a:spcBef>
              <a:spcAft>
                <a:spcPct val="0"/>
              </a:spcAft>
              <a:defRPr sz="3200">
                <a:solidFill>
                  <a:srgbClr val="A50021"/>
                </a:solidFill>
                <a:latin typeface="Arial" pitchFamily="34" charset="0"/>
              </a:defRPr>
            </a:lvl7pPr>
            <a:lvl8pPr marL="3429000" indent="-228600" algn="ctr" eaLnBrk="0" fontAlgn="base" hangingPunct="0">
              <a:lnSpc>
                <a:spcPct val="90000"/>
              </a:lnSpc>
              <a:spcBef>
                <a:spcPct val="20000"/>
              </a:spcBef>
              <a:spcAft>
                <a:spcPct val="0"/>
              </a:spcAft>
              <a:defRPr sz="3200">
                <a:solidFill>
                  <a:srgbClr val="A50021"/>
                </a:solidFill>
                <a:latin typeface="Arial" pitchFamily="34" charset="0"/>
              </a:defRPr>
            </a:lvl8pPr>
            <a:lvl9pPr marL="3886200" indent="-228600" algn="ctr" eaLnBrk="0" fontAlgn="base" hangingPunct="0">
              <a:lnSpc>
                <a:spcPct val="90000"/>
              </a:lnSpc>
              <a:spcBef>
                <a:spcPct val="20000"/>
              </a:spcBef>
              <a:spcAft>
                <a:spcPct val="0"/>
              </a:spcAft>
              <a:defRPr sz="3200">
                <a:solidFill>
                  <a:srgbClr val="A50021"/>
                </a:solidFill>
                <a:latin typeface="Arial" pitchFamily="34" charset="0"/>
              </a:defRPr>
            </a:lvl9pPr>
          </a:lstStyle>
          <a:p>
            <a:pPr algn="l">
              <a:lnSpc>
                <a:spcPct val="100000"/>
              </a:lnSpc>
            </a:pPr>
            <a:r>
              <a:rPr lang="en-US" altLang="en-US" sz="2000" dirty="0">
                <a:solidFill>
                  <a:schemeClr val="tx1"/>
                </a:solidFill>
              </a:rPr>
              <a:t>Charged particles are attracted to the filament by the electric field.</a:t>
            </a:r>
          </a:p>
          <a:p>
            <a:pPr algn="l">
              <a:lnSpc>
                <a:spcPct val="100000"/>
              </a:lnSpc>
            </a:pPr>
            <a:endParaRPr lang="en-US" altLang="en-US" sz="2000" dirty="0">
              <a:solidFill>
                <a:schemeClr val="tx1"/>
              </a:solidFill>
            </a:endParaRPr>
          </a:p>
          <a:p>
            <a:pPr algn="l">
              <a:lnSpc>
                <a:spcPct val="100000"/>
              </a:lnSpc>
            </a:pPr>
            <a:r>
              <a:rPr lang="en-US" altLang="en-US" sz="2000" dirty="0">
                <a:solidFill>
                  <a:schemeClr val="tx1"/>
                </a:solidFill>
              </a:rPr>
              <a:t>Collection is done at </a:t>
            </a:r>
            <a:r>
              <a:rPr lang="en-US" altLang="en-US" sz="2000" dirty="0" smtClean="0">
                <a:solidFill>
                  <a:schemeClr val="tx1"/>
                </a:solidFill>
              </a:rPr>
              <a:t>room temperature and pressure for ~30 min </a:t>
            </a:r>
            <a:r>
              <a:rPr lang="en-US" altLang="en-US" sz="2000" dirty="0">
                <a:solidFill>
                  <a:schemeClr val="tx1"/>
                </a:solidFill>
              </a:rPr>
              <a:t>in order to collect </a:t>
            </a:r>
            <a:r>
              <a:rPr lang="en-US" altLang="en-US" sz="2000" dirty="0" smtClean="0">
                <a:solidFill>
                  <a:schemeClr val="tx1"/>
                </a:solidFill>
              </a:rPr>
              <a:t>~100 </a:t>
            </a:r>
            <a:r>
              <a:rPr lang="en-US" altLang="en-US" sz="2000" dirty="0" err="1">
                <a:solidFill>
                  <a:schemeClr val="tx1"/>
                </a:solidFill>
              </a:rPr>
              <a:t>pg</a:t>
            </a:r>
            <a:r>
              <a:rPr lang="en-US" altLang="en-US" sz="2000" dirty="0">
                <a:solidFill>
                  <a:schemeClr val="tx1"/>
                </a:solidFill>
              </a:rPr>
              <a:t> sample.</a:t>
            </a:r>
          </a:p>
          <a:p>
            <a:pPr algn="l">
              <a:lnSpc>
                <a:spcPct val="100000"/>
              </a:lnSpc>
            </a:pPr>
            <a:endParaRPr lang="en-US" altLang="en-US" sz="2000" dirty="0">
              <a:solidFill>
                <a:schemeClr val="tx1"/>
              </a:solidFill>
            </a:endParaRPr>
          </a:p>
          <a:p>
            <a:pPr algn="l">
              <a:lnSpc>
                <a:spcPct val="100000"/>
              </a:lnSpc>
            </a:pPr>
            <a:r>
              <a:rPr lang="en-US" altLang="en-US" sz="2000" dirty="0">
                <a:solidFill>
                  <a:schemeClr val="tx1"/>
                </a:solidFill>
              </a:rPr>
              <a:t>Concentration of particles exiting precipitator noted for estimating collected fraction.</a:t>
            </a:r>
            <a:endParaRPr lang="en-US" altLang="en-US" sz="2000" b="1" dirty="0">
              <a:solidFill>
                <a:schemeClr val="tx1"/>
              </a:solidFill>
            </a:endParaRPr>
          </a:p>
        </p:txBody>
      </p:sp>
    </p:spTree>
    <p:extLst>
      <p:ext uri="{BB962C8B-B14F-4D97-AF65-F5344CB8AC3E}">
        <p14:creationId xmlns:p14="http://schemas.microsoft.com/office/powerpoint/2010/main" val="2731348297"/>
      </p:ext>
    </p:extLst>
  </p:cSld>
  <p:clrMapOvr>
    <a:masterClrMapping/>
  </p:clrMapOvr>
  <mc:AlternateContent xmlns:mc="http://schemas.openxmlformats.org/markup-compatibility/2006" xmlns:p14="http://schemas.microsoft.com/office/powerpoint/2010/main">
    <mc:Choice Requires="p14">
      <p:transition spd="slow" p14:dur="2000" advTm="26124"/>
    </mc:Choice>
    <mc:Fallback xmlns="">
      <p:transition spd="slow" advTm="26124"/>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19238</TotalTime>
  <Words>1288</Words>
  <Application>Microsoft Office PowerPoint</Application>
  <PresentationFormat>On-screen Show (4:3)</PresentationFormat>
  <Paragraphs>186</Paragraphs>
  <Slides>23</Slides>
  <Notes>22</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AutoSketch Drawing</vt:lpstr>
      <vt:lpstr>PowerPoint Presentation</vt:lpstr>
      <vt:lpstr>PowerPoint Presentation</vt:lpstr>
      <vt:lpstr>PowerPoint Presentation</vt:lpstr>
      <vt:lpstr>PowerPoint Presentation</vt:lpstr>
      <vt:lpstr>PowerPoint Presentation</vt:lpstr>
      <vt:lpstr>Measuring the chemical composition of atmospheric nanoparticles</vt:lpstr>
      <vt:lpstr>Direct measurements of nanoparticle composition: Thermal Desorption Chemical Ionization Mass Spectrometer (TDCIMS)</vt:lpstr>
      <vt:lpstr>TDCIMS electrostatic precipitator</vt:lpstr>
      <vt:lpstr> TDCIMS electrostatic precipitator</vt:lpstr>
      <vt:lpstr> TDCIMS electrostatic precipitator</vt:lpstr>
      <vt:lpstr> TDCIMS ion source</vt:lpstr>
      <vt:lpstr>Understanding the role of acid-base chemistry in nanoparticle growth</vt:lpstr>
      <vt:lpstr>PowerPoint Presentation</vt:lpstr>
      <vt:lpstr>PowerPoint Presentation</vt:lpstr>
      <vt:lpstr>Salt formation makes new particles … a simple demonstration</vt:lpstr>
      <vt:lpstr>PowerPoint Presentation</vt:lpstr>
      <vt:lpstr>PowerPoint Presentation</vt:lpstr>
      <vt:lpstr>Laboratory studies of nanoparticle growth by organics</vt:lpstr>
      <vt:lpstr>PowerPoint Presentation</vt:lpstr>
      <vt:lpstr>PowerPoint Presentation</vt:lpstr>
      <vt:lpstr>Can condensation of “Category I” compounds explain observed nanoparticle growth rates?</vt:lpstr>
      <vt:lpstr>Condensing oxidized organic compounds make new particles … a simple demonstration  </vt:lpstr>
      <vt:lpstr>To summarize, two important processes for nanoparticle growth are … </vt:lpstr>
    </vt:vector>
  </TitlesOfParts>
  <Company>National Center for Atmospheric Research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Smith</dc:creator>
  <cp:lastModifiedBy>Jim Smith</cp:lastModifiedBy>
  <cp:revision>140</cp:revision>
  <dcterms:created xsi:type="dcterms:W3CDTF">2014-12-17T07:06:55Z</dcterms:created>
  <dcterms:modified xsi:type="dcterms:W3CDTF">2015-04-16T22:24:04Z</dcterms:modified>
</cp:coreProperties>
</file>