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5"/>
  </p:notesMasterIdLst>
  <p:sldIdLst>
    <p:sldId id="279" r:id="rId2"/>
    <p:sldId id="274" r:id="rId3"/>
    <p:sldId id="275" r:id="rId4"/>
    <p:sldId id="257" r:id="rId5"/>
    <p:sldId id="258" r:id="rId6"/>
    <p:sldId id="259" r:id="rId7"/>
    <p:sldId id="264" r:id="rId8"/>
    <p:sldId id="282" r:id="rId9"/>
    <p:sldId id="280" r:id="rId10"/>
    <p:sldId id="260" r:id="rId11"/>
    <p:sldId id="281" r:id="rId12"/>
    <p:sldId id="265" r:id="rId13"/>
    <p:sldId id="266" r:id="rId14"/>
    <p:sldId id="283" r:id="rId15"/>
    <p:sldId id="271" r:id="rId16"/>
    <p:sldId id="276" r:id="rId17"/>
    <p:sldId id="267" r:id="rId18"/>
    <p:sldId id="262" r:id="rId19"/>
    <p:sldId id="272" r:id="rId20"/>
    <p:sldId id="273" r:id="rId21"/>
    <p:sldId id="268" r:id="rId22"/>
    <p:sldId id="277" r:id="rId23"/>
    <p:sldId id="263" r:id="rId2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2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126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406433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0998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8067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9904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54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57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0249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73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1973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5544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9224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2553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5610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3926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1403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167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7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18" name="Shape 18"/>
          <p:cNvCxnSpPr/>
          <p:nvPr/>
        </p:nvCxnSpPr>
        <p:spPr>
          <a:xfrm>
            <a:off x="457200" y="1524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4" name="Shape 24"/>
          <p:cNvCxnSpPr/>
          <p:nvPr/>
        </p:nvCxnSpPr>
        <p:spPr>
          <a:xfrm>
            <a:off x="457200" y="1524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8" name="Shape 28"/>
          <p:cNvCxnSpPr/>
          <p:nvPr/>
        </p:nvCxnSpPr>
        <p:spPr>
          <a:xfrm>
            <a:off x="457200" y="1524000"/>
            <a:ext cx="8229600" cy="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cxnSp>
        <p:nvCxnSpPr>
          <p:cNvPr id="32" name="Shape 32"/>
          <p:cNvCxnSpPr/>
          <p:nvPr/>
        </p:nvCxnSpPr>
        <p:spPr>
          <a:xfrm>
            <a:off x="457200" y="5757014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57200" y="150852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7" name="Shape 7"/>
          <p:cNvCxnSpPr/>
          <p:nvPr/>
        </p:nvCxnSpPr>
        <p:spPr>
          <a:xfrm>
            <a:off x="457200" y="669767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22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209" y="-50561"/>
            <a:ext cx="9144001" cy="759967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-60224" y="4541442"/>
            <a:ext cx="9289039" cy="8590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152" y="11792"/>
                  <a:pt x="14352" y="4592"/>
                  <a:pt x="21600" y="0"/>
                </a:cubicBezTo>
              </a:path>
            </a:pathLst>
          </a:custGeom>
          <a:ln w="266700">
            <a:solidFill>
              <a:srgbClr val="80C395"/>
            </a:solidFill>
            <a:miter lim="400000"/>
          </a:ln>
        </p:spPr>
        <p:txBody>
          <a:bodyPr lIns="64291" tIns="32146" rIns="64291" bIns="32146"/>
          <a:lstStyle/>
          <a:p>
            <a:pPr lvl="0"/>
            <a:endParaRPr/>
          </a:p>
        </p:txBody>
      </p:sp>
      <p:sp>
        <p:nvSpPr>
          <p:cNvPr id="48" name="Shape 48"/>
          <p:cNvSpPr/>
          <p:nvPr/>
        </p:nvSpPr>
        <p:spPr>
          <a:xfrm>
            <a:off x="-217771" y="-212814"/>
            <a:ext cx="8483971" cy="56306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5893" y="20712"/>
                  <a:pt x="13093" y="13512"/>
                  <a:pt x="21600" y="0"/>
                </a:cubicBezTo>
              </a:path>
            </a:pathLst>
          </a:custGeom>
          <a:ln w="266700">
            <a:solidFill>
              <a:srgbClr val="E39282"/>
            </a:solidFill>
            <a:miter lim="400000"/>
          </a:ln>
        </p:spPr>
        <p:txBody>
          <a:bodyPr lIns="64291" tIns="32146" rIns="64291" bIns="32146"/>
          <a:lstStyle/>
          <a:p>
            <a:pPr lvl="0"/>
            <a:endParaRPr/>
          </a:p>
        </p:txBody>
      </p:sp>
      <p:sp>
        <p:nvSpPr>
          <p:cNvPr id="38" name="Shape 38"/>
          <p:cNvSpPr/>
          <p:nvPr/>
        </p:nvSpPr>
        <p:spPr>
          <a:xfrm>
            <a:off x="4098791" y="3942567"/>
            <a:ext cx="1446735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63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/>
            </a:pPr>
            <a:r>
              <a:rPr sz="4400" dirty="0"/>
              <a:t>chang</a:t>
            </a:r>
          </a:p>
        </p:txBody>
      </p:sp>
      <p:sp>
        <p:nvSpPr>
          <p:cNvPr id="39" name="Shape 39"/>
          <p:cNvSpPr/>
          <p:nvPr/>
        </p:nvSpPr>
        <p:spPr>
          <a:xfrm>
            <a:off x="5968270" y="1243811"/>
            <a:ext cx="3144190" cy="2708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>
              <a:defRPr sz="1800"/>
            </a:pPr>
            <a:r>
              <a:rPr sz="4400" dirty="0">
                <a:latin typeface="Impact"/>
                <a:ea typeface="Impact"/>
                <a:cs typeface="Impact"/>
                <a:sym typeface="Impact"/>
              </a:rPr>
              <a:t>enefits of </a:t>
            </a:r>
          </a:p>
          <a:p>
            <a:pPr lvl="0" algn="l">
              <a:defRPr sz="1800"/>
            </a:pPr>
            <a:r>
              <a:rPr sz="4400" dirty="0">
                <a:latin typeface="Impact"/>
                <a:ea typeface="Impact"/>
                <a:cs typeface="Impact"/>
                <a:sym typeface="Impact"/>
              </a:rPr>
              <a:t>educing </a:t>
            </a:r>
          </a:p>
          <a:p>
            <a:pPr lvl="0" algn="l">
              <a:defRPr sz="1800"/>
            </a:pPr>
            <a:r>
              <a:rPr sz="4400" dirty="0">
                <a:latin typeface="Impact"/>
                <a:ea typeface="Impact"/>
                <a:cs typeface="Impact"/>
                <a:sym typeface="Impact"/>
              </a:rPr>
              <a:t>nthropogenic </a:t>
            </a:r>
          </a:p>
          <a:p>
            <a:pPr lvl="0" algn="l">
              <a:defRPr sz="1800"/>
            </a:pPr>
            <a:r>
              <a:rPr sz="4400" dirty="0">
                <a:latin typeface="Impact"/>
                <a:ea typeface="Impact"/>
                <a:cs typeface="Impact"/>
                <a:sym typeface="Impact"/>
              </a:rPr>
              <a:t>limate </a:t>
            </a:r>
          </a:p>
        </p:txBody>
      </p:sp>
      <p:sp>
        <p:nvSpPr>
          <p:cNvPr id="40" name="Shape 40"/>
          <p:cNvSpPr/>
          <p:nvPr/>
        </p:nvSpPr>
        <p:spPr>
          <a:xfrm>
            <a:off x="5384814" y="4594609"/>
            <a:ext cx="791185" cy="502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600"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789071" y="6138159"/>
            <a:ext cx="773979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>
              <a:defRPr sz="1800"/>
            </a:pPr>
            <a:r>
              <a:rPr sz="1800" cap="small" dirty="0" smtClean="0">
                <a:latin typeface="Futura"/>
                <a:ea typeface="Futura"/>
                <a:cs typeface="Futura"/>
                <a:sym typeface="Futura"/>
              </a:rPr>
              <a:t>Ben </a:t>
            </a:r>
            <a:r>
              <a:rPr sz="1800" cap="small" dirty="0">
                <a:latin typeface="Futura"/>
                <a:ea typeface="Futura"/>
                <a:cs typeface="Futura"/>
                <a:sym typeface="Futura"/>
              </a:rPr>
              <a:t>Sanderson ⦿ Claudia Tebaldi ⦿ </a:t>
            </a:r>
            <a:r>
              <a:rPr lang="en-US" sz="1800" cap="small" dirty="0" smtClean="0">
                <a:latin typeface="Futura"/>
                <a:ea typeface="Futura"/>
                <a:cs typeface="Futura"/>
                <a:sym typeface="Futura"/>
              </a:rPr>
              <a:t>Brian O’Neill</a:t>
            </a:r>
            <a:r>
              <a:rPr sz="1800" cap="small" dirty="0" smtClean="0"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sz="1800" cap="small" dirty="0">
                <a:latin typeface="Futura"/>
                <a:ea typeface="Futura"/>
                <a:cs typeface="Futura"/>
                <a:sym typeface="Futura"/>
              </a:rPr>
              <a:t>⦿ </a:t>
            </a:r>
            <a:r>
              <a:rPr sz="1800" cap="small" dirty="0" err="1" smtClean="0">
                <a:latin typeface="Futura"/>
                <a:ea typeface="Futura"/>
                <a:cs typeface="Futura"/>
                <a:sym typeface="Futura"/>
              </a:rPr>
              <a:t>K</a:t>
            </a:r>
            <a:r>
              <a:rPr lang="en-US" sz="1800" cap="small" dirty="0" err="1" smtClean="0">
                <a:latin typeface="Futura"/>
                <a:ea typeface="Futura"/>
                <a:cs typeface="Futura"/>
                <a:sym typeface="Futura"/>
              </a:rPr>
              <a:t>ie</a:t>
            </a:r>
            <a:r>
              <a:rPr sz="1800" cap="small" dirty="0" err="1" smtClean="0">
                <a:latin typeface="Futura"/>
                <a:ea typeface="Futura"/>
                <a:cs typeface="Futura"/>
                <a:sym typeface="Futura"/>
              </a:rPr>
              <a:t>th</a:t>
            </a:r>
            <a:r>
              <a:rPr sz="1800" cap="small" dirty="0" smtClean="0"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sz="1800" cap="small" dirty="0">
                <a:latin typeface="Futura"/>
                <a:ea typeface="Futura"/>
                <a:cs typeface="Futura"/>
                <a:sym typeface="Futura"/>
              </a:rPr>
              <a:t>Oleson</a:t>
            </a:r>
          </a:p>
        </p:txBody>
      </p:sp>
      <p:sp>
        <p:nvSpPr>
          <p:cNvPr id="42" name="Shape 42"/>
          <p:cNvSpPr/>
          <p:nvPr/>
        </p:nvSpPr>
        <p:spPr>
          <a:xfrm flipV="1">
            <a:off x="5780406" y="281265"/>
            <a:ext cx="1" cy="4330357"/>
          </a:xfrm>
          <a:prstGeom prst="line">
            <a:avLst/>
          </a:prstGeom>
          <a:ln w="4191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5564216" y="1206691"/>
            <a:ext cx="325259" cy="3385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>
              <a:defRPr sz="1800"/>
            </a:pPr>
            <a:r>
              <a:rPr sz="4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  <a:p>
            <a:pPr lvl="0" algn="l">
              <a:defRPr sz="1800"/>
            </a:pPr>
            <a:r>
              <a:rPr sz="4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R</a:t>
            </a:r>
          </a:p>
          <a:p>
            <a:pPr lvl="0" algn="l">
              <a:defRPr sz="1800"/>
            </a:pPr>
            <a:r>
              <a:rPr sz="4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  <a:p>
            <a:pPr lvl="0" algn="l">
              <a:defRPr sz="1800"/>
            </a:pPr>
            <a:r>
              <a:rPr sz="4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</a:p>
          <a:p>
            <a:pPr lvl="0" algn="l">
              <a:defRPr sz="1800"/>
            </a:pPr>
            <a:r>
              <a:rPr sz="4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</a:p>
        </p:txBody>
      </p:sp>
      <p:pic>
        <p:nvPicPr>
          <p:cNvPr id="44" name="ncar-white.png"/>
          <p:cNvPicPr/>
          <p:nvPr/>
        </p:nvPicPr>
        <p:blipFill>
          <a:blip r:embed="rId2">
            <a:extLst/>
          </a:blip>
          <a:srcRect b="23872"/>
          <a:stretch>
            <a:fillRect/>
          </a:stretch>
        </p:blipFill>
        <p:spPr>
          <a:xfrm>
            <a:off x="31944" y="25255"/>
            <a:ext cx="2238879" cy="608419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CMYK_White-Seal_White-Mark_SC_Horizontal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6726" y="198408"/>
            <a:ext cx="2402030" cy="404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58968" y="149786"/>
            <a:ext cx="501587" cy="50214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72999" y="5568710"/>
            <a:ext cx="91418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>
                <a:latin typeface="Impact"/>
                <a:cs typeface="Impact"/>
              </a:rPr>
              <a:t>When can we expect to see the benefits of climate mitigation?</a:t>
            </a:r>
          </a:p>
        </p:txBody>
      </p:sp>
    </p:spTree>
    <p:extLst>
      <p:ext uri="{BB962C8B-B14F-4D97-AF65-F5344CB8AC3E}">
        <p14:creationId xmlns:p14="http://schemas.microsoft.com/office/powerpoint/2010/main" val="382492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74" y="1095175"/>
            <a:ext cx="949199" cy="3725350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5" name="Shape 65"/>
          <p:cNvSpPr/>
          <p:nvPr/>
        </p:nvSpPr>
        <p:spPr>
          <a:xfrm>
            <a:off x="702725" y="4634258"/>
            <a:ext cx="288000" cy="1779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465125" y="5175575"/>
            <a:ext cx="1500599" cy="359700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 txBox="1"/>
          <p:nvPr/>
        </p:nvSpPr>
        <p:spPr>
          <a:xfrm>
            <a:off x="901650" y="5994675"/>
            <a:ext cx="7340699" cy="56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400" b="1"/>
              <a:t>RCP 8.5 - RCP4.5 (2060-2080) DJF Temperature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341" y="5287691"/>
            <a:ext cx="127474" cy="13544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643025" y="5160675"/>
            <a:ext cx="1322699" cy="40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Not significant</a:t>
            </a:r>
          </a:p>
        </p:txBody>
      </p:sp>
      <p:pic>
        <p:nvPicPr>
          <p:cNvPr id="3" name="Picture 2" descr="8_gpe86QYqoJ6GSeVn31nrQTTQ-JsouryhdWnDVa3vk.png"/>
          <p:cNvPicPr>
            <a:picLocks noChangeAspect="1"/>
          </p:cNvPicPr>
          <p:nvPr/>
        </p:nvPicPr>
        <p:blipFill>
          <a:blip r:embed="rId5"/>
          <a:srcRect l="17" t="-392" r="33887" b="392"/>
          <a:stretch>
            <a:fillRect/>
          </a:stretch>
        </p:blipFill>
        <p:spPr>
          <a:xfrm>
            <a:off x="1364162" y="351332"/>
            <a:ext cx="7424910" cy="2611602"/>
          </a:xfrm>
          <a:prstGeom prst="rect">
            <a:avLst/>
          </a:prstGeom>
        </p:spPr>
      </p:pic>
      <p:pic>
        <p:nvPicPr>
          <p:cNvPr id="11" name="Picture 10" descr="8_gpe86QYqoJ6GSeVn31nrQTTQ-JsouryhdWnDVa3vk.png"/>
          <p:cNvPicPr>
            <a:picLocks noChangeAspect="1"/>
          </p:cNvPicPr>
          <p:nvPr/>
        </p:nvPicPr>
        <p:blipFill>
          <a:blip r:embed="rId5"/>
          <a:srcRect l="68236" t="-260" r="1561" b="1731"/>
          <a:stretch>
            <a:fillRect/>
          </a:stretch>
        </p:blipFill>
        <p:spPr>
          <a:xfrm>
            <a:off x="3121743" y="3084634"/>
            <a:ext cx="3454246" cy="262576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dmxh.pdf"/>
          <p:cNvPicPr/>
          <p:nvPr/>
        </p:nvPicPr>
        <p:blipFill>
          <a:blip r:embed="rId2">
            <a:extLst/>
          </a:blip>
          <a:srcRect l="12273" t="25737" r="15684" b="28388"/>
          <a:stretch>
            <a:fillRect/>
          </a:stretch>
        </p:blipFill>
        <p:spPr>
          <a:xfrm>
            <a:off x="271975" y="1772822"/>
            <a:ext cx="8921518" cy="4544667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321977" y="1008228"/>
            <a:ext cx="8457443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33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/>
            </a:pPr>
            <a:r>
              <a:rPr sz="2300" dirty="0"/>
              <a:t>Difference in maximum temperature relative to Decadal Average </a:t>
            </a:r>
          </a:p>
        </p:txBody>
      </p:sp>
      <p:grpSp>
        <p:nvGrpSpPr>
          <p:cNvPr id="179" name="Group 179"/>
          <p:cNvGrpSpPr/>
          <p:nvPr/>
        </p:nvGrpSpPr>
        <p:grpSpPr>
          <a:xfrm>
            <a:off x="97000" y="3697966"/>
            <a:ext cx="1475762" cy="3091132"/>
            <a:chOff x="0" y="-4093"/>
            <a:chExt cx="2098858" cy="4396275"/>
          </a:xfrm>
        </p:grpSpPr>
        <p:pic>
          <p:nvPicPr>
            <p:cNvPr id="174" name="dmxh.pdf"/>
            <p:cNvPicPr/>
            <p:nvPr/>
          </p:nvPicPr>
          <p:blipFill>
            <a:blip r:embed="rId2">
              <a:extLst/>
            </a:blip>
            <a:srcRect l="85883" t="25283" r="12703" b="27096"/>
            <a:stretch>
              <a:fillRect/>
            </a:stretch>
          </p:blipFill>
          <p:spPr>
            <a:xfrm>
              <a:off x="0" y="55500"/>
              <a:ext cx="147906" cy="39901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5" name="Shape 175"/>
            <p:cNvSpPr/>
            <p:nvPr/>
          </p:nvSpPr>
          <p:spPr>
            <a:xfrm>
              <a:off x="337391" y="-4093"/>
              <a:ext cx="398970" cy="6930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 lvl="0">
                <a:defRPr sz="1800"/>
              </a:pPr>
              <a:r>
                <a:rPr sz="2500"/>
                <a:t>3</a:t>
              </a:r>
            </a:p>
          </p:txBody>
        </p:sp>
        <p:sp>
          <p:nvSpPr>
            <p:cNvPr id="176" name="Shape 176"/>
            <p:cNvSpPr/>
            <p:nvPr/>
          </p:nvSpPr>
          <p:spPr>
            <a:xfrm>
              <a:off x="287608" y="3412209"/>
              <a:ext cx="551718" cy="6930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 lvl="0">
                <a:defRPr sz="1800"/>
              </a:pPr>
              <a:r>
                <a:rPr sz="2500"/>
                <a:t>-3</a:t>
              </a:r>
            </a:p>
          </p:txBody>
        </p:sp>
        <p:sp>
          <p:nvSpPr>
            <p:cNvPr id="177" name="Shape 177"/>
            <p:cNvSpPr/>
            <p:nvPr/>
          </p:nvSpPr>
          <p:spPr>
            <a:xfrm>
              <a:off x="337390" y="1704058"/>
              <a:ext cx="398970" cy="6930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 lvl="0">
                <a:defRPr sz="1800"/>
              </a:pPr>
              <a:r>
                <a:rPr sz="2500"/>
                <a:t>0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839326" y="3699115"/>
              <a:ext cx="1259532" cy="6930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>
                  <a:latin typeface="Futura"/>
                  <a:ea typeface="Futura"/>
                  <a:cs typeface="Futura"/>
                  <a:sym typeface="Futura"/>
                </a:defRPr>
              </a:lvl1pPr>
            </a:lstStyle>
            <a:p>
              <a:pPr lvl="0">
                <a:defRPr sz="1800"/>
              </a:pPr>
              <a:r>
                <a:rPr sz="2500" dirty="0"/>
                <a:t>(K)</a:t>
              </a:r>
            </a:p>
          </p:txBody>
        </p:sp>
      </p:grpSp>
      <p:sp>
        <p:nvSpPr>
          <p:cNvPr id="180" name="Shape 180"/>
          <p:cNvSpPr/>
          <p:nvPr/>
        </p:nvSpPr>
        <p:spPr>
          <a:xfrm>
            <a:off x="2623832" y="6364229"/>
            <a:ext cx="4857099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4100" cap="small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 cap="none"/>
            </a:pPr>
            <a:r>
              <a:rPr sz="2900"/>
              <a:t>RCP8.5-RCP4.5 (2060-2080)</a:t>
            </a:r>
          </a:p>
        </p:txBody>
      </p:sp>
      <p:sp>
        <p:nvSpPr>
          <p:cNvPr id="181" name="Shape 181"/>
          <p:cNvSpPr/>
          <p:nvPr/>
        </p:nvSpPr>
        <p:spPr>
          <a:xfrm>
            <a:off x="-17859" y="148"/>
            <a:ext cx="9161581" cy="783503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226830" y="122595"/>
            <a:ext cx="3396764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5000" cap="small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500"/>
              <a:t>A word of caution…</a:t>
            </a:r>
          </a:p>
        </p:txBody>
      </p:sp>
    </p:spTree>
    <p:extLst>
      <p:ext uri="{BB962C8B-B14F-4D97-AF65-F5344CB8AC3E}">
        <p14:creationId xmlns:p14="http://schemas.microsoft.com/office/powerpoint/2010/main" val="3943941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975" y="314825"/>
            <a:ext cx="5308500" cy="534532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345026" y="4364626"/>
            <a:ext cx="909299" cy="50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2020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380150" y="2975326"/>
            <a:ext cx="909299" cy="50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2040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359825" y="1539377"/>
            <a:ext cx="909299" cy="50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2060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380599" y="123752"/>
            <a:ext cx="909299" cy="50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2080</a:t>
            </a:r>
          </a:p>
        </p:txBody>
      </p:sp>
      <p:sp>
        <p:nvSpPr>
          <p:cNvPr id="123" name="Shape 123"/>
          <p:cNvSpPr txBox="1"/>
          <p:nvPr/>
        </p:nvSpPr>
        <p:spPr>
          <a:xfrm rot="-5400000">
            <a:off x="-265989" y="2367019"/>
            <a:ext cx="909299" cy="50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Year</a:t>
            </a:r>
          </a:p>
        </p:txBody>
      </p:sp>
      <p:sp>
        <p:nvSpPr>
          <p:cNvPr id="124" name="Shape 124"/>
          <p:cNvSpPr txBox="1"/>
          <p:nvPr/>
        </p:nvSpPr>
        <p:spPr>
          <a:xfrm rot="-5400000">
            <a:off x="772895" y="5625050"/>
            <a:ext cx="616500" cy="50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Jan</a:t>
            </a:r>
          </a:p>
        </p:txBody>
      </p:sp>
      <p:sp>
        <p:nvSpPr>
          <p:cNvPr id="125" name="Shape 125"/>
          <p:cNvSpPr txBox="1"/>
          <p:nvPr/>
        </p:nvSpPr>
        <p:spPr>
          <a:xfrm rot="-5400000">
            <a:off x="1246372" y="5663350"/>
            <a:ext cx="616500" cy="50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Feb</a:t>
            </a:r>
          </a:p>
        </p:txBody>
      </p:sp>
      <p:sp>
        <p:nvSpPr>
          <p:cNvPr id="126" name="Shape 126"/>
          <p:cNvSpPr txBox="1"/>
          <p:nvPr/>
        </p:nvSpPr>
        <p:spPr>
          <a:xfrm rot="-5400000">
            <a:off x="1697122" y="5663350"/>
            <a:ext cx="616500" cy="50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Mar</a:t>
            </a:r>
          </a:p>
        </p:txBody>
      </p:sp>
      <p:sp>
        <p:nvSpPr>
          <p:cNvPr id="127" name="Shape 127"/>
          <p:cNvSpPr txBox="1"/>
          <p:nvPr/>
        </p:nvSpPr>
        <p:spPr>
          <a:xfrm rot="-5400000">
            <a:off x="2165422" y="5663350"/>
            <a:ext cx="616500" cy="50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Apr</a:t>
            </a:r>
          </a:p>
        </p:txBody>
      </p:sp>
      <p:sp>
        <p:nvSpPr>
          <p:cNvPr id="128" name="Shape 128"/>
          <p:cNvSpPr txBox="1"/>
          <p:nvPr/>
        </p:nvSpPr>
        <p:spPr>
          <a:xfrm rot="-5400000">
            <a:off x="2653672" y="5663350"/>
            <a:ext cx="616500" cy="50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May</a:t>
            </a:r>
          </a:p>
        </p:txBody>
      </p:sp>
      <p:sp>
        <p:nvSpPr>
          <p:cNvPr id="129" name="Shape 129"/>
          <p:cNvSpPr txBox="1"/>
          <p:nvPr/>
        </p:nvSpPr>
        <p:spPr>
          <a:xfrm rot="-5400000">
            <a:off x="3141922" y="5701250"/>
            <a:ext cx="616500" cy="50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Jun</a:t>
            </a:r>
          </a:p>
        </p:txBody>
      </p:sp>
      <p:sp>
        <p:nvSpPr>
          <p:cNvPr id="130" name="Shape 130"/>
          <p:cNvSpPr txBox="1"/>
          <p:nvPr/>
        </p:nvSpPr>
        <p:spPr>
          <a:xfrm rot="-5400000">
            <a:off x="3610222" y="5663350"/>
            <a:ext cx="616500" cy="50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Jul</a:t>
            </a:r>
          </a:p>
        </p:txBody>
      </p:sp>
      <p:sp>
        <p:nvSpPr>
          <p:cNvPr id="131" name="Shape 131"/>
          <p:cNvSpPr txBox="1"/>
          <p:nvPr/>
        </p:nvSpPr>
        <p:spPr>
          <a:xfrm rot="-5400000">
            <a:off x="4060972" y="5701250"/>
            <a:ext cx="616500" cy="50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Aug</a:t>
            </a:r>
          </a:p>
        </p:txBody>
      </p:sp>
      <p:sp>
        <p:nvSpPr>
          <p:cNvPr id="132" name="Shape 132"/>
          <p:cNvSpPr txBox="1"/>
          <p:nvPr/>
        </p:nvSpPr>
        <p:spPr>
          <a:xfrm rot="-5400000">
            <a:off x="4526494" y="5701250"/>
            <a:ext cx="616500" cy="50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Sep</a:t>
            </a:r>
          </a:p>
        </p:txBody>
      </p:sp>
      <p:sp>
        <p:nvSpPr>
          <p:cNvPr id="133" name="Shape 133"/>
          <p:cNvSpPr txBox="1"/>
          <p:nvPr/>
        </p:nvSpPr>
        <p:spPr>
          <a:xfrm rot="-5400000">
            <a:off x="5047074" y="5701250"/>
            <a:ext cx="616500" cy="50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Oct</a:t>
            </a:r>
          </a:p>
        </p:txBody>
      </p:sp>
      <p:sp>
        <p:nvSpPr>
          <p:cNvPr id="134" name="Shape 134"/>
          <p:cNvSpPr txBox="1"/>
          <p:nvPr/>
        </p:nvSpPr>
        <p:spPr>
          <a:xfrm rot="-5400000">
            <a:off x="5488674" y="5701250"/>
            <a:ext cx="616500" cy="50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Nov</a:t>
            </a:r>
          </a:p>
        </p:txBody>
      </p:sp>
      <p:sp>
        <p:nvSpPr>
          <p:cNvPr id="135" name="Shape 135"/>
          <p:cNvSpPr txBox="1"/>
          <p:nvPr/>
        </p:nvSpPr>
        <p:spPr>
          <a:xfrm rot="-5400000">
            <a:off x="5956974" y="5701250"/>
            <a:ext cx="616500" cy="50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Dec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3225710" y="6224494"/>
            <a:ext cx="909299" cy="50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Month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3249" y="1604306"/>
            <a:ext cx="2411599" cy="2857167"/>
          </a:xfrm>
          <a:prstGeom prst="rect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8" name="Shape 138"/>
          <p:cNvSpPr txBox="1"/>
          <p:nvPr/>
        </p:nvSpPr>
        <p:spPr>
          <a:xfrm>
            <a:off x="1079400" y="5018187"/>
            <a:ext cx="5054700" cy="58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b="1">
                <a:solidFill>
                  <a:srgbClr val="993333"/>
                </a:solidFill>
              </a:rPr>
              <a:t>Western United States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7324" y="3534881"/>
            <a:ext cx="2411599" cy="2857167"/>
          </a:xfrm>
          <a:prstGeom prst="rect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4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550" y="264700"/>
            <a:ext cx="2673824" cy="2666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1512" y="218023"/>
            <a:ext cx="2673825" cy="2681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9550" y="3259211"/>
            <a:ext cx="2673824" cy="273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74425" y="3213350"/>
            <a:ext cx="2805449" cy="282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03500" y="196421"/>
            <a:ext cx="2673824" cy="273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3148" y="3442861"/>
            <a:ext cx="7523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OK, so do we need </a:t>
            </a:r>
            <a:r>
              <a:rPr lang="en-US" sz="2800" dirty="0" smtClean="0">
                <a:solidFill>
                  <a:schemeClr val="accent2"/>
                </a:solidFill>
              </a:rPr>
              <a:t>multiple </a:t>
            </a:r>
            <a:r>
              <a:rPr lang="en-US" sz="2800" dirty="0" smtClean="0"/>
              <a:t>large ensembles?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9807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702725" y="4634258"/>
            <a:ext cx="288000" cy="1779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2596644" y="6150795"/>
            <a:ext cx="1077770" cy="3079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Screen Shot 2015-04-16 at 4.02.5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89" y="1294938"/>
            <a:ext cx="7791833" cy="41471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77135" y="461662"/>
            <a:ext cx="5049115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Ratio of RCP8.5:RCP4.5 ensemble </a:t>
            </a:r>
            <a:r>
              <a:rPr lang="en-US" sz="2000" dirty="0" smtClean="0"/>
              <a:t>Surface Temperature variances </a:t>
            </a:r>
            <a:r>
              <a:rPr lang="en-US" sz="2000" dirty="0"/>
              <a:t>(SON)</a:t>
            </a:r>
          </a:p>
        </p:txBody>
      </p:sp>
      <p:pic>
        <p:nvPicPr>
          <p:cNvPr id="10" name="Picture 9" descr="Screen Shot 2015-04-16 at 4.05.20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87" y="5563247"/>
            <a:ext cx="7992045" cy="46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50984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/>
        </p:nvSpPr>
        <p:spPr>
          <a:xfrm>
            <a:off x="1033275" y="6008950"/>
            <a:ext cx="7340699" cy="56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/>
              <a:t>RCP 8.5 - RCP4.5 (2060-2080) JJA Precipitation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420" y="1151399"/>
            <a:ext cx="1131224" cy="3445675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7" name="Shape 77"/>
          <p:cNvSpPr/>
          <p:nvPr/>
        </p:nvSpPr>
        <p:spPr>
          <a:xfrm>
            <a:off x="887000" y="4395132"/>
            <a:ext cx="288000" cy="1779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491475" y="5065975"/>
            <a:ext cx="1500599" cy="359700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591" y="5178091"/>
            <a:ext cx="127474" cy="13544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634275" y="5051075"/>
            <a:ext cx="1357800" cy="40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Not significant</a:t>
            </a:r>
          </a:p>
        </p:txBody>
      </p:sp>
      <p:pic>
        <p:nvPicPr>
          <p:cNvPr id="2" name="Picture 1" descr="ZLCwUkwGtyMe1Xb3uThP1XUsnEFTVCUGqOkRhbja-fg.png"/>
          <p:cNvPicPr>
            <a:picLocks noChangeAspect="1"/>
          </p:cNvPicPr>
          <p:nvPr/>
        </p:nvPicPr>
        <p:blipFill>
          <a:blip r:embed="rId5"/>
          <a:srcRect l="120" t="714" r="33899" b="-714"/>
          <a:stretch>
            <a:fillRect/>
          </a:stretch>
        </p:blipFill>
        <p:spPr>
          <a:xfrm>
            <a:off x="1817902" y="411071"/>
            <a:ext cx="7040050" cy="2552999"/>
          </a:xfrm>
          <a:prstGeom prst="rect">
            <a:avLst/>
          </a:prstGeom>
        </p:spPr>
      </p:pic>
      <p:pic>
        <p:nvPicPr>
          <p:cNvPr id="10" name="Picture 9" descr="ZLCwUkwGtyMe1Xb3uThP1XUsnEFTVCUGqOkRhbja-fg.png"/>
          <p:cNvPicPr>
            <a:picLocks noChangeAspect="1"/>
          </p:cNvPicPr>
          <p:nvPr/>
        </p:nvPicPr>
        <p:blipFill>
          <a:blip r:embed="rId5"/>
          <a:srcRect l="69453" t="-545" r="-180" b="545"/>
          <a:stretch>
            <a:fillRect/>
          </a:stretch>
        </p:blipFill>
        <p:spPr>
          <a:xfrm>
            <a:off x="3622619" y="2999102"/>
            <a:ext cx="3278544" cy="25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5851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3875" y="190971"/>
            <a:ext cx="9144000" cy="3180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352525"/>
            <a:ext cx="3132825" cy="311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1950" y="3331525"/>
            <a:ext cx="3060124" cy="307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10400" y="3352525"/>
            <a:ext cx="2743200" cy="31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4459" y="4559312"/>
            <a:ext cx="3001039" cy="1824117"/>
          </a:xfrm>
          <a:prstGeom prst="rect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Shape 101"/>
          <p:cNvPicPr preferRelativeResize="0"/>
          <p:nvPr/>
        </p:nvPicPr>
        <p:blipFill>
          <a:blip r:embed="rId4">
            <a:alphaModFix/>
          </a:blip>
          <a:srcRect l="3" t="56" r="922" b="-56"/>
          <a:stretch>
            <a:fillRect/>
          </a:stretch>
        </p:blipFill>
        <p:spPr>
          <a:xfrm>
            <a:off x="164624" y="299058"/>
            <a:ext cx="5728193" cy="55549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Straight Arrow Connector 1"/>
          <p:cNvCxnSpPr/>
          <p:nvPr/>
        </p:nvCxnSpPr>
        <p:spPr>
          <a:xfrm>
            <a:off x="4013860" y="969894"/>
            <a:ext cx="1603169" cy="366472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054495" y="962258"/>
            <a:ext cx="1181770" cy="363316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817225" y="969894"/>
            <a:ext cx="937319" cy="362552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sonal_amaz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7154" y="1682750"/>
            <a:ext cx="9809154" cy="4857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977" y="569703"/>
            <a:ext cx="5049789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/>
              <a:t>RCP8.5: a more intense dry season</a:t>
            </a:r>
          </a:p>
          <a:p>
            <a:r>
              <a:rPr lang="en-US" sz="2000"/>
              <a:t>with dying trees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542035" y="594264"/>
            <a:ext cx="463694" cy="2036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TextBox 5"/>
          <p:cNvSpPr txBox="1"/>
          <p:nvPr/>
        </p:nvSpPr>
        <p:spPr>
          <a:xfrm>
            <a:off x="4995002" y="415814"/>
            <a:ext cx="3817234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RCP8.5 5-95% ensemble </a:t>
            </a:r>
            <a:r>
              <a:rPr lang="en-US" dirty="0" smtClean="0"/>
              <a:t>range (2060-2080)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28772" y="707716"/>
            <a:ext cx="3946964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RCP4.5 5-95% ensemble </a:t>
            </a:r>
            <a:r>
              <a:rPr lang="en-US" dirty="0" smtClean="0"/>
              <a:t>range (2060-2080)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555781" y="854939"/>
            <a:ext cx="463694" cy="2036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548138" y="1122233"/>
            <a:ext cx="463694" cy="2036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95002" y="968344"/>
            <a:ext cx="3924691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Historical 5</a:t>
            </a:r>
            <a:r>
              <a:rPr lang="en-US" dirty="0"/>
              <a:t>-95% ensemble </a:t>
            </a:r>
            <a:r>
              <a:rPr lang="en-US" dirty="0" smtClean="0"/>
              <a:t>range (1985-2005)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3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-457200">
              <a:buFont typeface="Arial"/>
              <a:buChar char="•"/>
            </a:pPr>
            <a:r>
              <a:rPr lang="en-US" sz="2800" dirty="0" smtClean="0"/>
              <a:t>Does initial condition variability matter?  How many ensemble members do we need to sample it?</a:t>
            </a:r>
          </a:p>
          <a:p>
            <a:pPr marL="457200" lvl="1" indent="-457200">
              <a:buFont typeface="Arial"/>
              <a:buChar char="•"/>
            </a:pPr>
            <a:endParaRPr lang="en-US" sz="2800" dirty="0" smtClean="0"/>
          </a:p>
          <a:p>
            <a:pPr marL="457200" lvl="1" indent="-457200">
              <a:buFont typeface="Arial"/>
              <a:buChar char="•"/>
            </a:pPr>
            <a:r>
              <a:rPr lang="en-US" sz="2800" dirty="0" smtClean="0"/>
              <a:t>When is scenario uncertainty detectable in the presence of initial condition uncertainty?</a:t>
            </a:r>
          </a:p>
          <a:p>
            <a:pPr marL="457200" lvl="1" indent="-457200">
              <a:buFont typeface="Arial"/>
              <a:buChar char="•"/>
            </a:pPr>
            <a:endParaRPr lang="en-US" sz="2800" dirty="0" smtClean="0"/>
          </a:p>
          <a:p>
            <a:pPr marL="457200" lvl="1" indent="-457200">
              <a:buFont typeface="Arial"/>
              <a:buChar char="•"/>
            </a:pPr>
            <a:r>
              <a:rPr lang="en-US" sz="2800" dirty="0" smtClean="0"/>
              <a:t>Do we need to run more than one initial condition ensemble, or do we just need to know the mean and variance?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8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il_m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522" y="514782"/>
            <a:ext cx="5806478" cy="57971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930" y="565135"/>
            <a:ext cx="5049789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/>
              <a:t>A shift in regime...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73259" y="4535885"/>
            <a:ext cx="2639585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/>
              <a:t>RCP8.5 </a:t>
            </a:r>
            <a:r>
              <a:rPr lang="en-US" dirty="0" smtClean="0"/>
              <a:t>(2060-2080)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86404" y="4822271"/>
            <a:ext cx="2639585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/>
              <a:t>RCP4.5 </a:t>
            </a:r>
            <a:r>
              <a:rPr lang="en-US" dirty="0" smtClean="0"/>
              <a:t>(2060-2080)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86404" y="5105254"/>
            <a:ext cx="2968721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/>
              <a:t>Historical  (1985-2005)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127750" y="4615260"/>
            <a:ext cx="193134" cy="1517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27750" y="4918955"/>
            <a:ext cx="193134" cy="15177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27750" y="5200805"/>
            <a:ext cx="193134" cy="1517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76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7775025" y="6599125"/>
            <a:ext cx="911700" cy="2589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Conclusions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1636800" y="1586362"/>
            <a:ext cx="6581700" cy="163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Modeled mean temperatures are </a:t>
            </a:r>
            <a:r>
              <a:rPr lang="en">
                <a:solidFill>
                  <a:schemeClr val="accent1"/>
                </a:solidFill>
              </a:rPr>
              <a:t>universally</a:t>
            </a:r>
            <a:r>
              <a:rPr lang="en">
                <a:solidFill>
                  <a:schemeClr val="dk2"/>
                </a:solidFill>
              </a:rPr>
              <a:t> and significantly </a:t>
            </a:r>
            <a:r>
              <a:rPr lang="en">
                <a:solidFill>
                  <a:schemeClr val="accent1"/>
                </a:solidFill>
              </a:rPr>
              <a:t>warmer </a:t>
            </a:r>
            <a:r>
              <a:rPr lang="en">
                <a:solidFill>
                  <a:schemeClr val="dk2"/>
                </a:solidFill>
              </a:rPr>
              <a:t>in RCP8.5 than RCP4.5 by 2060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chemeClr val="dk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accent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accent1"/>
              </a:solidFill>
            </a:endParaRP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4925" y="5896719"/>
            <a:ext cx="1117099" cy="82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 rotWithShape="1">
          <a:blip r:embed="rId4">
            <a:alphaModFix/>
          </a:blip>
          <a:srcRect l="67659" t="11375" r="23607" b="74993"/>
          <a:stretch/>
        </p:blipFill>
        <p:spPr>
          <a:xfrm>
            <a:off x="544100" y="2000549"/>
            <a:ext cx="798575" cy="806325"/>
          </a:xfrm>
          <a:prstGeom prst="rect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66" name="Shape 166"/>
          <p:cNvSpPr txBox="1"/>
          <p:nvPr/>
        </p:nvSpPr>
        <p:spPr>
          <a:xfrm>
            <a:off x="1636800" y="3478962"/>
            <a:ext cx="6660299" cy="139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dk2"/>
                </a:solidFill>
              </a:rPr>
              <a:t>Differences in the risk of </a:t>
            </a:r>
            <a:r>
              <a:rPr lang="en" sz="3000">
                <a:solidFill>
                  <a:schemeClr val="accent1"/>
                </a:solidFill>
              </a:rPr>
              <a:t>extreme</a:t>
            </a:r>
            <a:r>
              <a:rPr lang="en" sz="3000">
                <a:solidFill>
                  <a:schemeClr val="dk2"/>
                </a:solidFill>
              </a:rPr>
              <a:t> warm events are evident as early as </a:t>
            </a:r>
            <a:r>
              <a:rPr lang="en" sz="3000">
                <a:solidFill>
                  <a:schemeClr val="accent1"/>
                </a:solidFill>
              </a:rPr>
              <a:t>2020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1636800" y="4999025"/>
            <a:ext cx="6581700" cy="1806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chemeClr val="accent1"/>
                </a:solidFill>
              </a:rPr>
              <a:t>Precipitation</a:t>
            </a:r>
            <a:r>
              <a:rPr lang="en" sz="3000" dirty="0">
                <a:solidFill>
                  <a:schemeClr val="dk2"/>
                </a:solidFill>
              </a:rPr>
              <a:t> differences are less significant, with the exception of some </a:t>
            </a:r>
            <a:r>
              <a:rPr lang="en" sz="3000" dirty="0">
                <a:solidFill>
                  <a:schemeClr val="accent1"/>
                </a:solidFill>
              </a:rPr>
              <a:t>specific </a:t>
            </a:r>
            <a:r>
              <a:rPr lang="en" sz="3000" dirty="0" smtClean="0">
                <a:solidFill>
                  <a:schemeClr val="accent1"/>
                </a:solidFill>
              </a:rPr>
              <a:t>regions</a:t>
            </a:r>
            <a:r>
              <a:rPr lang="en" sz="3000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5">
            <a:alphaModFix/>
          </a:blip>
          <a:srcRect l="53018" t="34568" r="8582" b="26546"/>
          <a:stretch/>
        </p:blipFill>
        <p:spPr>
          <a:xfrm>
            <a:off x="544100" y="3771800"/>
            <a:ext cx="798575" cy="806333"/>
          </a:xfrm>
          <a:prstGeom prst="rect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6">
            <a:alphaModFix/>
          </a:blip>
          <a:srcRect l="29091" t="15352" r="36150" b="48283"/>
          <a:stretch/>
        </p:blipFill>
        <p:spPr>
          <a:xfrm>
            <a:off x="544100" y="5499175"/>
            <a:ext cx="798574" cy="806325"/>
          </a:xfrm>
          <a:prstGeom prst="rect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/>
        </p:nvSpPr>
        <p:spPr>
          <a:xfrm>
            <a:off x="1033275" y="6008950"/>
            <a:ext cx="7340699" cy="56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/>
              <a:t>RCP 8.5 - RCP4.5 (2060-2080) JJA Precipitation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420" y="1151399"/>
            <a:ext cx="1131224" cy="3445675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7" name="Shape 77"/>
          <p:cNvSpPr/>
          <p:nvPr/>
        </p:nvSpPr>
        <p:spPr>
          <a:xfrm>
            <a:off x="887000" y="4395132"/>
            <a:ext cx="288000" cy="1779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491475" y="5065975"/>
            <a:ext cx="1500599" cy="359700"/>
          </a:xfrm>
          <a:prstGeom prst="rect">
            <a:avLst/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591" y="5178091"/>
            <a:ext cx="127474" cy="13544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634275" y="5051075"/>
            <a:ext cx="1357800" cy="40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Not significant</a:t>
            </a:r>
          </a:p>
        </p:txBody>
      </p:sp>
      <p:pic>
        <p:nvPicPr>
          <p:cNvPr id="2" name="Picture 1" descr="ZLCwUkwGtyMe1Xb3uThP1XUsnEFTVCUGqOkRhbja-fg.png"/>
          <p:cNvPicPr>
            <a:picLocks noChangeAspect="1"/>
          </p:cNvPicPr>
          <p:nvPr/>
        </p:nvPicPr>
        <p:blipFill>
          <a:blip r:embed="rId5"/>
          <a:srcRect l="120" t="714" r="33899" b="-714"/>
          <a:stretch>
            <a:fillRect/>
          </a:stretch>
        </p:blipFill>
        <p:spPr>
          <a:xfrm>
            <a:off x="1817902" y="411071"/>
            <a:ext cx="7040050" cy="2552999"/>
          </a:xfrm>
          <a:prstGeom prst="rect">
            <a:avLst/>
          </a:prstGeom>
        </p:spPr>
      </p:pic>
      <p:pic>
        <p:nvPicPr>
          <p:cNvPr id="10" name="Picture 9" descr="ZLCwUkwGtyMe1Xb3uThP1XUsnEFTVCUGqOkRhbja-fg.png"/>
          <p:cNvPicPr>
            <a:picLocks noChangeAspect="1"/>
          </p:cNvPicPr>
          <p:nvPr/>
        </p:nvPicPr>
        <p:blipFill>
          <a:blip r:embed="rId5"/>
          <a:srcRect l="69453" t="-545" r="-180" b="545"/>
          <a:stretch>
            <a:fillRect/>
          </a:stretch>
        </p:blipFill>
        <p:spPr>
          <a:xfrm>
            <a:off x="3622619" y="2999102"/>
            <a:ext cx="3278544" cy="25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59258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0175" y="4501950"/>
            <a:ext cx="2460250" cy="1495400"/>
          </a:xfrm>
          <a:prstGeom prst="rect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rcRect l="162" t="-9" r="709" b="-3071"/>
          <a:stretch>
            <a:fillRect/>
          </a:stretch>
        </p:blipFill>
        <p:spPr>
          <a:xfrm>
            <a:off x="52486" y="389362"/>
            <a:ext cx="6220990" cy="5970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6243327" y="1345951"/>
            <a:ext cx="2936302" cy="5488353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2" name="Screen Shot 2014-12-03 at 11.56.12 AM.png"/>
          <p:cNvPicPr/>
          <p:nvPr/>
        </p:nvPicPr>
        <p:blipFill>
          <a:blip r:embed="rId2">
            <a:extLst/>
          </a:blip>
          <a:srcRect l="35535"/>
          <a:stretch>
            <a:fillRect/>
          </a:stretch>
        </p:blipFill>
        <p:spPr>
          <a:xfrm>
            <a:off x="1516426" y="1987206"/>
            <a:ext cx="4259670" cy="3207040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/>
          <p:nvPr/>
        </p:nvSpPr>
        <p:spPr>
          <a:xfrm>
            <a:off x="2083053" y="1690013"/>
            <a:ext cx="2780483" cy="73928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3721218" y="5740542"/>
            <a:ext cx="1732973" cy="9864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75" name="Screen Shot 2014-12-03 at 11.56.12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59903" y="2393375"/>
            <a:ext cx="167991" cy="3195434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/>
          <p:nvPr/>
        </p:nvSpPr>
        <p:spPr>
          <a:xfrm>
            <a:off x="7263128" y="4879228"/>
            <a:ext cx="429229" cy="499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/>
          <a:lstStyle>
            <a:lvl1pPr>
              <a:defRPr sz="3000"/>
            </a:lvl1pPr>
          </a:lstStyle>
          <a:p>
            <a:pPr lvl="0">
              <a:defRPr sz="1800"/>
            </a:pPr>
            <a:r>
              <a:rPr sz="2100"/>
              <a:t>-2</a:t>
            </a:r>
          </a:p>
        </p:txBody>
      </p:sp>
      <p:sp>
        <p:nvSpPr>
          <p:cNvPr id="77" name="Shape 77"/>
          <p:cNvSpPr/>
          <p:nvPr/>
        </p:nvSpPr>
        <p:spPr>
          <a:xfrm>
            <a:off x="7361206" y="4310803"/>
            <a:ext cx="333236" cy="499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/>
          <a:lstStyle>
            <a:lvl1pPr>
              <a:defRPr sz="3000"/>
            </a:lvl1pPr>
          </a:lstStyle>
          <a:p>
            <a:pPr lvl="0">
              <a:defRPr sz="1800"/>
            </a:pPr>
            <a:r>
              <a:rPr sz="2100"/>
              <a:t>0</a:t>
            </a:r>
          </a:p>
        </p:txBody>
      </p:sp>
      <p:sp>
        <p:nvSpPr>
          <p:cNvPr id="78" name="Shape 78"/>
          <p:cNvSpPr/>
          <p:nvPr/>
        </p:nvSpPr>
        <p:spPr>
          <a:xfrm>
            <a:off x="7363756" y="3647103"/>
            <a:ext cx="333236" cy="499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/>
          <a:lstStyle>
            <a:lvl1pPr>
              <a:defRPr sz="3000"/>
            </a:lvl1pPr>
          </a:lstStyle>
          <a:p>
            <a:pPr lvl="0">
              <a:defRPr sz="1800"/>
            </a:pPr>
            <a:r>
              <a:rPr sz="2100"/>
              <a:t>2</a:t>
            </a:r>
          </a:p>
        </p:txBody>
      </p:sp>
      <p:sp>
        <p:nvSpPr>
          <p:cNvPr id="79" name="Shape 79"/>
          <p:cNvSpPr/>
          <p:nvPr/>
        </p:nvSpPr>
        <p:spPr>
          <a:xfrm>
            <a:off x="7363756" y="3059462"/>
            <a:ext cx="333236" cy="499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/>
          <a:lstStyle>
            <a:lvl1pPr>
              <a:defRPr sz="3000"/>
            </a:lvl1pPr>
          </a:lstStyle>
          <a:p>
            <a:pPr lvl="0">
              <a:defRPr sz="1800"/>
            </a:pPr>
            <a:r>
              <a:rPr sz="2100"/>
              <a:t>4</a:t>
            </a:r>
          </a:p>
        </p:txBody>
      </p:sp>
      <p:sp>
        <p:nvSpPr>
          <p:cNvPr id="80" name="Shape 80"/>
          <p:cNvSpPr/>
          <p:nvPr/>
        </p:nvSpPr>
        <p:spPr>
          <a:xfrm>
            <a:off x="7413068" y="2011256"/>
            <a:ext cx="333236" cy="499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/>
          <a:lstStyle>
            <a:lvl1pPr>
              <a:defRPr sz="3000"/>
            </a:lvl1pPr>
          </a:lstStyle>
          <a:p>
            <a:pPr lvl="0">
              <a:defRPr sz="1800"/>
            </a:pPr>
            <a:r>
              <a:rPr sz="2100"/>
              <a:t>6</a:t>
            </a:r>
          </a:p>
        </p:txBody>
      </p:sp>
      <p:pic>
        <p:nvPicPr>
          <p:cNvPr id="81" name="Screen Shot 2014-12-03 at 11.57.22 A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59718" y="3228996"/>
            <a:ext cx="1045890" cy="17172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Screen Shot 2014-12-03 at 11.59.47 AM.png"/>
          <p:cNvPicPr/>
          <p:nvPr/>
        </p:nvPicPr>
        <p:blipFill>
          <a:blip r:embed="rId5">
            <a:extLst/>
          </a:blip>
          <a:srcRect l="37934" b="51849"/>
          <a:stretch>
            <a:fillRect/>
          </a:stretch>
        </p:blipFill>
        <p:spPr>
          <a:xfrm>
            <a:off x="1467278" y="4970931"/>
            <a:ext cx="4467234" cy="682695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Screen Shot 2014-12-03 at 11.56.12 AM.png"/>
          <p:cNvPicPr/>
          <p:nvPr/>
        </p:nvPicPr>
        <p:blipFill>
          <a:blip r:embed="rId2">
            <a:extLst/>
          </a:blip>
          <a:srcRect r="96579"/>
          <a:stretch>
            <a:fillRect/>
          </a:stretch>
        </p:blipFill>
        <p:spPr>
          <a:xfrm>
            <a:off x="1347146" y="1987206"/>
            <a:ext cx="225998" cy="3207040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/>
          <p:nvPr/>
        </p:nvSpPr>
        <p:spPr>
          <a:xfrm>
            <a:off x="984174" y="4408721"/>
            <a:ext cx="429229" cy="499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/>
          <a:lstStyle>
            <a:lvl1pPr>
              <a:defRPr sz="3000"/>
            </a:lvl1pPr>
          </a:lstStyle>
          <a:p>
            <a:pPr lvl="0">
              <a:defRPr sz="1800"/>
            </a:pPr>
            <a:r>
              <a:rPr sz="2100"/>
              <a:t>-2</a:t>
            </a:r>
          </a:p>
        </p:txBody>
      </p:sp>
      <p:sp>
        <p:nvSpPr>
          <p:cNvPr id="85" name="Shape 85"/>
          <p:cNvSpPr/>
          <p:nvPr/>
        </p:nvSpPr>
        <p:spPr>
          <a:xfrm>
            <a:off x="1109041" y="3840296"/>
            <a:ext cx="333236" cy="499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/>
          <a:lstStyle>
            <a:lvl1pPr>
              <a:defRPr sz="3000"/>
            </a:lvl1pPr>
          </a:lstStyle>
          <a:p>
            <a:pPr lvl="0">
              <a:defRPr sz="1800"/>
            </a:pPr>
            <a:r>
              <a:rPr sz="2100"/>
              <a:t>0</a:t>
            </a:r>
          </a:p>
        </p:txBody>
      </p:sp>
      <p:sp>
        <p:nvSpPr>
          <p:cNvPr id="86" name="Shape 86"/>
          <p:cNvSpPr/>
          <p:nvPr/>
        </p:nvSpPr>
        <p:spPr>
          <a:xfrm>
            <a:off x="1109041" y="3252654"/>
            <a:ext cx="333236" cy="499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/>
          <a:lstStyle>
            <a:lvl1pPr>
              <a:defRPr sz="3000"/>
            </a:lvl1pPr>
          </a:lstStyle>
          <a:p>
            <a:pPr lvl="0">
              <a:defRPr sz="1800"/>
            </a:pPr>
            <a:r>
              <a:rPr sz="2100"/>
              <a:t>2</a:t>
            </a:r>
          </a:p>
        </p:txBody>
      </p:sp>
      <p:sp>
        <p:nvSpPr>
          <p:cNvPr id="87" name="Shape 87"/>
          <p:cNvSpPr/>
          <p:nvPr/>
        </p:nvSpPr>
        <p:spPr>
          <a:xfrm>
            <a:off x="1109041" y="2665012"/>
            <a:ext cx="333236" cy="499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/>
          <a:lstStyle>
            <a:lvl1pPr>
              <a:defRPr sz="3000"/>
            </a:lvl1pPr>
          </a:lstStyle>
          <a:p>
            <a:pPr lvl="0">
              <a:defRPr sz="1800"/>
            </a:pPr>
            <a:r>
              <a:rPr sz="2100"/>
              <a:t>4</a:t>
            </a:r>
          </a:p>
        </p:txBody>
      </p:sp>
      <p:sp>
        <p:nvSpPr>
          <p:cNvPr id="88" name="Shape 88"/>
          <p:cNvSpPr/>
          <p:nvPr/>
        </p:nvSpPr>
        <p:spPr>
          <a:xfrm>
            <a:off x="1109041" y="2038935"/>
            <a:ext cx="333236" cy="499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/>
          <a:lstStyle>
            <a:lvl1pPr>
              <a:defRPr sz="3000"/>
            </a:lvl1pPr>
          </a:lstStyle>
          <a:p>
            <a:pPr lvl="0">
              <a:defRPr sz="1800"/>
            </a:pPr>
            <a:r>
              <a:rPr sz="2100"/>
              <a:t>6</a:t>
            </a:r>
          </a:p>
        </p:txBody>
      </p:sp>
      <p:sp>
        <p:nvSpPr>
          <p:cNvPr id="89" name="Shape 89"/>
          <p:cNvSpPr/>
          <p:nvPr/>
        </p:nvSpPr>
        <p:spPr>
          <a:xfrm>
            <a:off x="185166" y="6300369"/>
            <a:ext cx="4612434" cy="455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/>
            </a:pPr>
            <a:r>
              <a:rPr sz="2500" dirty="0"/>
              <a:t>adapted from Deser </a:t>
            </a:r>
            <a:r>
              <a:rPr sz="2500" i="1" dirty="0"/>
              <a:t>et al </a:t>
            </a:r>
            <a:r>
              <a:rPr sz="2500" dirty="0"/>
              <a:t>(2012)</a:t>
            </a:r>
          </a:p>
        </p:txBody>
      </p:sp>
      <p:sp>
        <p:nvSpPr>
          <p:cNvPr id="90" name="Shape 90"/>
          <p:cNvSpPr/>
          <p:nvPr/>
        </p:nvSpPr>
        <p:spPr>
          <a:xfrm>
            <a:off x="1611906" y="2060341"/>
            <a:ext cx="1996831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/>
            </a:pPr>
            <a:r>
              <a:rPr sz="2500"/>
              <a:t>United States</a:t>
            </a:r>
          </a:p>
        </p:txBody>
      </p:sp>
      <p:sp>
        <p:nvSpPr>
          <p:cNvPr id="91" name="Shape 91"/>
          <p:cNvSpPr/>
          <p:nvPr/>
        </p:nvSpPr>
        <p:spPr>
          <a:xfrm>
            <a:off x="1518171" y="1995752"/>
            <a:ext cx="4243623" cy="1"/>
          </a:xfrm>
          <a:prstGeom prst="line">
            <a:avLst/>
          </a:prstGeom>
          <a:ln w="1905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92" name="Shape 92"/>
          <p:cNvSpPr/>
          <p:nvPr/>
        </p:nvSpPr>
        <p:spPr>
          <a:xfrm rot="16200000">
            <a:off x="4638662" y="3824417"/>
            <a:ext cx="4621604" cy="44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3400">
                <a:solidFill>
                  <a:srgbClr val="C82505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/>
              <a:t>Temperature Trend (K/55 years)</a:t>
            </a:r>
          </a:p>
        </p:txBody>
      </p:sp>
      <p:sp>
        <p:nvSpPr>
          <p:cNvPr id="93" name="Shape 93"/>
          <p:cNvSpPr/>
          <p:nvPr/>
        </p:nvSpPr>
        <p:spPr>
          <a:xfrm rot="16200000">
            <a:off x="-1014050" y="3344261"/>
            <a:ext cx="3633653" cy="44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3400">
                <a:solidFill>
                  <a:srgbClr val="C82505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/>
              <a:t>Temperature Anomaly (K)</a:t>
            </a:r>
          </a:p>
        </p:txBody>
      </p:sp>
      <p:sp>
        <p:nvSpPr>
          <p:cNvPr id="94" name="Shape 94"/>
          <p:cNvSpPr/>
          <p:nvPr/>
        </p:nvSpPr>
        <p:spPr>
          <a:xfrm>
            <a:off x="3274520" y="5634648"/>
            <a:ext cx="738981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>
                <a:solidFill>
                  <a:srgbClr val="C82505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 dirty="0"/>
              <a:t>Year</a:t>
            </a:r>
          </a:p>
        </p:txBody>
      </p:sp>
      <p:sp>
        <p:nvSpPr>
          <p:cNvPr id="95" name="Shape 95"/>
          <p:cNvSpPr/>
          <p:nvPr/>
        </p:nvSpPr>
        <p:spPr>
          <a:xfrm>
            <a:off x="-35718" y="-14313"/>
            <a:ext cx="9246845" cy="1376149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387440" y="296735"/>
            <a:ext cx="4849239" cy="754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7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900" dirty="0">
                <a:solidFill>
                  <a:schemeClr val="bg1"/>
                </a:solidFill>
              </a:rPr>
              <a:t>Noise matters…</a:t>
            </a:r>
          </a:p>
        </p:txBody>
      </p:sp>
    </p:spTree>
    <p:extLst>
      <p:ext uri="{BB962C8B-B14F-4D97-AF65-F5344CB8AC3E}">
        <p14:creationId xmlns:p14="http://schemas.microsoft.com/office/powerpoint/2010/main" val="408418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Shape 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4976" y="310026"/>
            <a:ext cx="6118250" cy="6360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25" y="776825"/>
            <a:ext cx="4629675" cy="485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/>
          <p:cNvPicPr preferRelativeResize="0"/>
          <p:nvPr/>
        </p:nvPicPr>
        <p:blipFill rotWithShape="1">
          <a:blip r:embed="rId4">
            <a:alphaModFix/>
          </a:blip>
          <a:srcRect l="2541" r="2985"/>
          <a:stretch/>
        </p:blipFill>
        <p:spPr>
          <a:xfrm>
            <a:off x="4438125" y="682100"/>
            <a:ext cx="4629674" cy="485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6525" y="211575"/>
            <a:ext cx="6370950" cy="643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99" y="494674"/>
            <a:ext cx="4364175" cy="417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9000" y="537475"/>
            <a:ext cx="4490635" cy="423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5">
            <a:alphaModFix/>
          </a:blip>
          <a:srcRect b="50017"/>
          <a:stretch/>
        </p:blipFill>
        <p:spPr>
          <a:xfrm>
            <a:off x="711250" y="5010772"/>
            <a:ext cx="3581324" cy="136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5">
            <a:alphaModFix/>
          </a:blip>
          <a:srcRect t="50017"/>
          <a:stretch/>
        </p:blipFill>
        <p:spPr>
          <a:xfrm>
            <a:off x="5049525" y="5163172"/>
            <a:ext cx="3581324" cy="136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1289" y="3502237"/>
            <a:ext cx="5824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But, do we need large ensembles?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7245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norm.pdf"/>
          <p:cNvPicPr/>
          <p:nvPr/>
        </p:nvPicPr>
        <p:blipFill>
          <a:blip r:embed="rId2">
            <a:extLst/>
          </a:blip>
          <a:srcRect l="7993" t="5565" b="36956"/>
          <a:stretch>
            <a:fillRect/>
          </a:stretch>
        </p:blipFill>
        <p:spPr>
          <a:xfrm>
            <a:off x="710018" y="1809422"/>
            <a:ext cx="8028551" cy="4012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norm.pdf"/>
          <p:cNvPicPr/>
          <p:nvPr/>
        </p:nvPicPr>
        <p:blipFill>
          <a:blip r:embed="rId2">
            <a:extLst/>
          </a:blip>
          <a:srcRect l="12673" t="88140" b="6185"/>
          <a:stretch>
            <a:fillRect/>
          </a:stretch>
        </p:blipFill>
        <p:spPr>
          <a:xfrm>
            <a:off x="1118412" y="5823666"/>
            <a:ext cx="7620157" cy="396027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-28882" y="-77088"/>
            <a:ext cx="9188998" cy="1220298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154125" y="153549"/>
            <a:ext cx="5587679" cy="759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6300" b="1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dirty="0">
                <a:solidFill>
                  <a:schemeClr val="bg1"/>
                </a:solidFill>
              </a:rPr>
              <a:t>Trends are easy enough</a:t>
            </a:r>
          </a:p>
        </p:txBody>
      </p:sp>
      <p:sp>
        <p:nvSpPr>
          <p:cNvPr id="128" name="Shape 128"/>
          <p:cNvSpPr/>
          <p:nvPr/>
        </p:nvSpPr>
        <p:spPr>
          <a:xfrm rot="16200000">
            <a:off x="-2415083" y="3807793"/>
            <a:ext cx="5437383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/>
            </a:pPr>
            <a:r>
              <a:rPr sz="2500"/>
              <a:t>Temperature change per 55 years (K)</a:t>
            </a:r>
          </a:p>
        </p:txBody>
      </p:sp>
      <p:sp>
        <p:nvSpPr>
          <p:cNvPr id="129" name="Shape 129"/>
          <p:cNvSpPr/>
          <p:nvPr/>
        </p:nvSpPr>
        <p:spPr>
          <a:xfrm>
            <a:off x="2865427" y="6272386"/>
            <a:ext cx="3313404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/>
            </a:pPr>
            <a:r>
              <a:rPr sz="2500"/>
              <a:t>Number of Simulations</a:t>
            </a:r>
          </a:p>
        </p:txBody>
      </p:sp>
      <p:sp>
        <p:nvSpPr>
          <p:cNvPr id="130" name="Shape 130"/>
          <p:cNvSpPr/>
          <p:nvPr/>
        </p:nvSpPr>
        <p:spPr>
          <a:xfrm>
            <a:off x="532035" y="1119460"/>
            <a:ext cx="2742734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/>
            </a:pPr>
            <a:r>
              <a:rPr sz="2500" dirty="0"/>
              <a:t>San </a:t>
            </a:r>
            <a:r>
              <a:rPr sz="2500" dirty="0" err="1"/>
              <a:t>Fransisco</a:t>
            </a:r>
            <a:r>
              <a:rPr sz="2500" dirty="0"/>
              <a:t>, CA</a:t>
            </a:r>
          </a:p>
        </p:txBody>
      </p:sp>
    </p:spTree>
    <p:extLst>
      <p:ext uri="{BB962C8B-B14F-4D97-AF65-F5344CB8AC3E}">
        <p14:creationId xmlns:p14="http://schemas.microsoft.com/office/powerpoint/2010/main" val="313268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swi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347</Words>
  <Application>Microsoft Office PowerPoint</Application>
  <PresentationFormat>On-screen Show (4:3)</PresentationFormat>
  <Paragraphs>87</Paragraphs>
  <Slides>23</Slides>
  <Notes>16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swiss</vt:lpstr>
      <vt:lpstr>PowerPoint Presentation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Administrator</cp:lastModifiedBy>
  <cp:revision>29</cp:revision>
  <dcterms:modified xsi:type="dcterms:W3CDTF">2015-04-17T18:40:25Z</dcterms:modified>
</cp:coreProperties>
</file>