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65" r:id="rId2"/>
    <p:sldId id="658" r:id="rId3"/>
    <p:sldId id="657" r:id="rId4"/>
    <p:sldId id="671" r:id="rId5"/>
    <p:sldId id="666" r:id="rId6"/>
    <p:sldId id="625" r:id="rId7"/>
    <p:sldId id="539" r:id="rId8"/>
    <p:sldId id="668" r:id="rId9"/>
    <p:sldId id="661" r:id="rId10"/>
    <p:sldId id="688" r:id="rId11"/>
    <p:sldId id="665" r:id="rId12"/>
    <p:sldId id="667" r:id="rId13"/>
    <p:sldId id="674" r:id="rId14"/>
    <p:sldId id="660" r:id="rId15"/>
    <p:sldId id="675" r:id="rId16"/>
    <p:sldId id="649" r:id="rId17"/>
    <p:sldId id="677" r:id="rId18"/>
    <p:sldId id="679" r:id="rId19"/>
    <p:sldId id="680" r:id="rId20"/>
    <p:sldId id="662" r:id="rId21"/>
    <p:sldId id="681" r:id="rId22"/>
    <p:sldId id="683" r:id="rId23"/>
    <p:sldId id="684" r:id="rId24"/>
    <p:sldId id="685" r:id="rId25"/>
    <p:sldId id="686" r:id="rId26"/>
    <p:sldId id="655" r:id="rId27"/>
    <p:sldId id="656" r:id="rId28"/>
    <p:sldId id="670" r:id="rId29"/>
    <p:sldId id="672" r:id="rId30"/>
    <p:sldId id="687" r:id="rId31"/>
    <p:sldId id="689" r:id="rId32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600" b="1" kern="1200">
        <a:solidFill>
          <a:schemeClr val="accent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600" b="1" kern="1200">
        <a:solidFill>
          <a:schemeClr val="accent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600" b="1" kern="1200">
        <a:solidFill>
          <a:schemeClr val="accent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600" b="1" kern="1200">
        <a:solidFill>
          <a:schemeClr val="accent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600" b="1" kern="1200">
        <a:solidFill>
          <a:schemeClr val="accent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600" b="1" kern="1200">
        <a:solidFill>
          <a:schemeClr val="accent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600" b="1" kern="1200">
        <a:solidFill>
          <a:schemeClr val="accent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600" b="1" kern="1200">
        <a:solidFill>
          <a:schemeClr val="accent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600" b="1" kern="1200">
        <a:solidFill>
          <a:schemeClr val="accent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CC66"/>
    <a:srgbClr val="FFFF00"/>
    <a:srgbClr val="2C4B9B"/>
    <a:srgbClr val="00FFFF"/>
    <a:srgbClr val="33CCFF"/>
    <a:srgbClr val="FF6699"/>
    <a:srgbClr val="FF99CC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6" autoAdjust="0"/>
    <p:restoredTop sz="88241" autoAdjust="0"/>
  </p:normalViewPr>
  <p:slideViewPr>
    <p:cSldViewPr snapToGrid="0">
      <p:cViewPr varScale="1">
        <p:scale>
          <a:sx n="114" d="100"/>
          <a:sy n="114" d="100"/>
        </p:scale>
        <p:origin x="-612" y="-96"/>
      </p:cViewPr>
      <p:guideLst>
        <p:guide orient="horz" pos="686"/>
        <p:guide orient="horz" pos="1344"/>
        <p:guide orient="horz" pos="890"/>
        <p:guide orient="horz" pos="3929"/>
        <p:guide orient="horz" pos="4294"/>
        <p:guide orient="horz" pos="959"/>
        <p:guide orient="horz" pos="3347"/>
        <p:guide orient="horz" pos="4087"/>
        <p:guide pos="2880"/>
        <p:guide pos="295"/>
        <p:guide pos="5486"/>
        <p:guide pos="526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232" y="-78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t" anchorCtr="0" compatLnSpc="1">
            <a:prstTxWarp prst="textNoShape">
              <a:avLst/>
            </a:prstTxWarp>
          </a:bodyPr>
          <a:lstStyle>
            <a:lvl1pPr defTabSz="947738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t" anchorCtr="0" compatLnSpc="1">
            <a:prstTxWarp prst="textNoShape">
              <a:avLst/>
            </a:prstTxWarp>
          </a:bodyPr>
          <a:lstStyle>
            <a:lvl1pPr algn="r" defTabSz="947738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b" anchorCtr="0" compatLnSpc="1">
            <a:prstTxWarp prst="textNoShape">
              <a:avLst/>
            </a:prstTxWarp>
          </a:bodyPr>
          <a:lstStyle>
            <a:lvl1pPr defTabSz="947738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b" anchorCtr="0" compatLnSpc="1">
            <a:prstTxWarp prst="textNoShape">
              <a:avLst/>
            </a:prstTxWarp>
          </a:bodyPr>
          <a:lstStyle>
            <a:lvl1pPr algn="r" defTabSz="947738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50FA4FB-4A61-48DC-B270-D1F04A19B2E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4979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t" anchorCtr="0" compatLnSpc="1">
            <a:prstTxWarp prst="textNoShape">
              <a:avLst/>
            </a:prstTxWarp>
          </a:bodyPr>
          <a:lstStyle>
            <a:lvl1pPr defTabSz="947738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816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t" anchorCtr="0" compatLnSpc="1">
            <a:prstTxWarp prst="textNoShape">
              <a:avLst/>
            </a:prstTxWarp>
          </a:bodyPr>
          <a:lstStyle>
            <a:lvl1pPr algn="r" defTabSz="947738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451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8225" y="803275"/>
            <a:ext cx="5022850" cy="3767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92675"/>
            <a:ext cx="5203825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Klicken Sie, um die Formate des Vorlagentextes zu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645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4388"/>
            <a:ext cx="307816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b" anchorCtr="0" compatLnSpc="1">
            <a:prstTxWarp prst="textNoShape">
              <a:avLst/>
            </a:prstTxWarp>
          </a:bodyPr>
          <a:lstStyle>
            <a:lvl1pPr defTabSz="947738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45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04388"/>
            <a:ext cx="307816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3" tIns="47382" rIns="94763" bIns="47382" numCol="1" anchor="b" anchorCtr="0" compatLnSpc="1">
            <a:prstTxWarp prst="textNoShape">
              <a:avLst/>
            </a:prstTxWarp>
          </a:bodyPr>
          <a:lstStyle>
            <a:lvl1pPr algn="r" defTabSz="947738"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7C1724A-72E5-41FF-91D8-2EF1E8766EC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53149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Wave activity</a:t>
            </a:r>
          </a:p>
          <a:p>
            <a:r>
              <a:rPr lang="en-US" dirty="0" smtClean="0"/>
              <a:t>Ventilation of the TTL sideways and upwards.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Synoptic-scale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Rossby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waves that break in the subtropical jets create a mean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poleward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drift and drive the vertical motion in the TTL (shallow-branch of the Brewer-Dobson circulation)</a:t>
            </a:r>
          </a:p>
          <a:p>
            <a:r>
              <a:rPr lang="en-US" dirty="0" smtClean="0"/>
              <a:t>Solid contours denote mean zonal</a:t>
            </a:r>
            <a:r>
              <a:rPr lang="en-US" baseline="0" dirty="0" smtClean="0"/>
              <a:t> winds</a:t>
            </a:r>
          </a:p>
          <a:p>
            <a:r>
              <a:rPr lang="en-US" baseline="0" dirty="0" smtClean="0"/>
              <a:t>Arrows denote propagation of waves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6809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41</a:t>
            </a:r>
            <a:r>
              <a:rPr lang="en-US" baseline="0" dirty="0" smtClean="0"/>
              <a:t> soundings over 37 days from two different </a:t>
            </a:r>
            <a:r>
              <a:rPr lang="en-US" baseline="0" dirty="0" err="1" smtClean="0"/>
              <a:t>driftsonde</a:t>
            </a:r>
            <a:r>
              <a:rPr lang="en-US" baseline="0" dirty="0" smtClean="0"/>
              <a:t> balloons in the Western Indian Ocean. </a:t>
            </a:r>
          </a:p>
          <a:p>
            <a:r>
              <a:rPr lang="en-US" baseline="0" dirty="0" smtClean="0"/>
              <a:t>It took both payloads about three weeks to reach the African coast.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9688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Challenge:</a:t>
            </a:r>
          </a:p>
          <a:p>
            <a:r>
              <a:rPr lang="en-US" dirty="0" smtClean="0"/>
              <a:t>Identify</a:t>
            </a:r>
            <a:r>
              <a:rPr lang="en-US" baseline="0" dirty="0" smtClean="0"/>
              <a:t> and quantify regions, that contribute to dehydration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Quantify the importance of the different dehydration processes:</a:t>
            </a:r>
          </a:p>
          <a:p>
            <a:r>
              <a:rPr lang="en-US" baseline="0" dirty="0" smtClean="0"/>
              <a:t>Convective dehydration</a:t>
            </a:r>
          </a:p>
          <a:p>
            <a:r>
              <a:rPr lang="en-US" baseline="0" dirty="0" smtClean="0"/>
              <a:t>Slow scale dehydration</a:t>
            </a:r>
          </a:p>
          <a:p>
            <a:r>
              <a:rPr lang="en-US" baseline="0" dirty="0" smtClean="0"/>
              <a:t>Wave driven dehydration</a:t>
            </a:r>
          </a:p>
          <a:p>
            <a:r>
              <a:rPr lang="en-US" baseline="0" dirty="0" err="1" smtClean="0"/>
              <a:t>Superstaturation</a:t>
            </a:r>
            <a:r>
              <a:rPr lang="en-US" baseline="0" dirty="0" smtClean="0"/>
              <a:t> in clouds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Increase the reliability in water vapor observations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Increase the number of observations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Validate global scale systems</a:t>
            </a:r>
          </a:p>
          <a:p>
            <a:endParaRPr lang="en-US" dirty="0" smtClean="0"/>
          </a:p>
          <a:p>
            <a:r>
              <a:rPr lang="en-US" dirty="0" smtClean="0"/>
              <a:t>Provide</a:t>
            </a:r>
            <a:r>
              <a:rPr lang="en-US" baseline="0" dirty="0" smtClean="0"/>
              <a:t> continuity to these observations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02218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Challenge:</a:t>
            </a:r>
          </a:p>
          <a:p>
            <a:r>
              <a:rPr lang="en-US" dirty="0" smtClean="0"/>
              <a:t>Identify</a:t>
            </a:r>
            <a:r>
              <a:rPr lang="en-US" baseline="0" dirty="0" smtClean="0"/>
              <a:t> and quantify regions, that contribute to dehydration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Quantify the importance of the different dehydration processes:</a:t>
            </a:r>
          </a:p>
          <a:p>
            <a:r>
              <a:rPr lang="en-US" baseline="0" dirty="0" smtClean="0"/>
              <a:t>Convective dehydration</a:t>
            </a:r>
          </a:p>
          <a:p>
            <a:r>
              <a:rPr lang="en-US" baseline="0" dirty="0" smtClean="0"/>
              <a:t>Slow scale dehydration</a:t>
            </a:r>
          </a:p>
          <a:p>
            <a:r>
              <a:rPr lang="en-US" baseline="0" dirty="0" smtClean="0"/>
              <a:t>Wave driven dehydration</a:t>
            </a:r>
          </a:p>
          <a:p>
            <a:r>
              <a:rPr lang="en-US" baseline="0" dirty="0" err="1" smtClean="0"/>
              <a:t>Superstaturation</a:t>
            </a:r>
            <a:r>
              <a:rPr lang="en-US" baseline="0" dirty="0" smtClean="0"/>
              <a:t> in clouds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Increase the reliability in water vapor observations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Increase the number of observations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Validate global scale systems</a:t>
            </a:r>
          </a:p>
          <a:p>
            <a:endParaRPr lang="en-US" dirty="0" smtClean="0"/>
          </a:p>
          <a:p>
            <a:r>
              <a:rPr lang="en-US" dirty="0" smtClean="0"/>
              <a:t>Provide</a:t>
            </a:r>
            <a:r>
              <a:rPr lang="en-US" baseline="0" dirty="0" smtClean="0"/>
              <a:t> continuity to these observations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0221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Wave driving of the QBO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	+ Relative contribution of each kind of waves (equatorial planetary waves, equatorial inertia gravity waves, short-scale waves)</a:t>
            </a:r>
            <a:endParaRPr lang="en-US" sz="26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	+ Geographical asymmetries in wave activity</a:t>
            </a:r>
            <a:endParaRPr lang="en-US" sz="26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Gravity-wave generation by deep convection</a:t>
            </a:r>
            <a:endParaRPr lang="en-US" sz="26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26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	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+ Linking gravity waves to local convective sources along the trajectories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Interactions between gravity/planetary waves and microphysics</a:t>
            </a:r>
            <a:endParaRPr lang="en-US" sz="26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r>
              <a:rPr lang="en-US" sz="2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	+ What is the importance of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wave-induced temperature disturbances in the formation of cirrus clouds: occurrence, ice crystal number, supersaturation</a:t>
            </a:r>
            <a:endParaRPr lang="en-US" sz="26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Wave transition to turbulence and vertical mixing</a:t>
            </a:r>
            <a:endParaRPr lang="en-US" sz="26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r>
              <a:rPr lang="en-US" sz="26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	+</a:t>
            </a:r>
            <a:r>
              <a:rPr lang="en-US" sz="26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Global role of vertical mixing in TTL transport and temperature</a:t>
            </a:r>
            <a:endParaRPr lang="en-US" sz="26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sz="26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4021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sz="1200" dirty="0" smtClean="0"/>
              <a:t>Scientific payload weight up to 24 kg</a:t>
            </a:r>
            <a:r>
              <a:rPr lang="en-US" sz="1200" baseline="0" dirty="0" smtClean="0"/>
              <a:t> including power.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54772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GSMA : (Groupe de Spectromét</a:t>
            </a:r>
            <a:r>
              <a:rPr lang="fr-FR" dirty="0" smtClean="0"/>
              <a:t>rie Moléculaire et Atmosphérique, Université de Reims</a:t>
            </a:r>
            <a:endParaRPr lang="fr-FR" dirty="0" smtClean="0"/>
          </a:p>
          <a:p>
            <a:r>
              <a:rPr lang="en-US" dirty="0" smtClean="0"/>
              <a:t>LPC2E-CNRS: </a:t>
            </a:r>
            <a:r>
              <a:rPr lang="fr-FR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Laboratoire de Physique et Chimie de l'Environnement et de l'Espace  </a:t>
            </a:r>
            <a:r>
              <a:rPr lang="en-US" dirty="0" err="1" smtClean="0"/>
              <a:t>Université</a:t>
            </a:r>
            <a:r>
              <a:rPr lang="en-US" dirty="0" smtClean="0"/>
              <a:t> </a:t>
            </a:r>
            <a:r>
              <a:rPr lang="en-US" dirty="0" err="1" smtClean="0"/>
              <a:t>d’Orléans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6155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GSMA : (Groupe de Spectromét</a:t>
            </a:r>
            <a:r>
              <a:rPr lang="fr-FR" dirty="0" smtClean="0"/>
              <a:t>rie Moléculaire et Atmosphérique, Université de Reims</a:t>
            </a:r>
            <a:endParaRPr lang="fr-FR" dirty="0" smtClean="0"/>
          </a:p>
          <a:p>
            <a:r>
              <a:rPr lang="en-US" dirty="0" smtClean="0"/>
              <a:t>LPC2E-CNRS: </a:t>
            </a:r>
            <a:r>
              <a:rPr lang="fr-FR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Laboratoire de Physique et Chimie de l'Environnement et de l'Espace  </a:t>
            </a:r>
            <a:r>
              <a:rPr lang="en-US" dirty="0" err="1" smtClean="0"/>
              <a:t>Université</a:t>
            </a:r>
            <a:r>
              <a:rPr lang="en-US" dirty="0" smtClean="0"/>
              <a:t> </a:t>
            </a:r>
            <a:r>
              <a:rPr lang="en-US" dirty="0" err="1" smtClean="0"/>
              <a:t>d’Orléans</a:t>
            </a:r>
            <a:endParaRPr lang="en-US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615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 soundings across the</a:t>
            </a:r>
            <a:r>
              <a:rPr lang="en-US" baseline="0" dirty="0" smtClean="0"/>
              <a:t> Atlantic on the </a:t>
            </a:r>
            <a:r>
              <a:rPr lang="en-US" baseline="0" dirty="0" err="1" smtClean="0"/>
              <a:t>driftsonde</a:t>
            </a:r>
            <a:r>
              <a:rPr lang="en-US" baseline="0" dirty="0" smtClean="0"/>
              <a:t>, which was pulled out of the equatorial belt. The Atlantic crossing took 10 days, which means we have about twice daily soundings across this region.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8590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 by </a:t>
            </a:r>
            <a:r>
              <a:rPr lang="en-US" dirty="0" err="1" smtClean="0"/>
              <a:t>Aurélien</a:t>
            </a:r>
            <a:r>
              <a:rPr lang="en-US" dirty="0" smtClean="0"/>
              <a:t> </a:t>
            </a:r>
            <a:r>
              <a:rPr lang="en-US" dirty="0" err="1" smtClean="0"/>
              <a:t>Podglajen</a:t>
            </a:r>
            <a:r>
              <a:rPr lang="en-US" baseline="0" dirty="0" smtClean="0"/>
              <a:t> et 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1724A-72E5-41FF-91D8-2EF1E8766EC9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2350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350628" y="1761688"/>
            <a:ext cx="6264275" cy="162746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363663" y="6550025"/>
            <a:ext cx="6416675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NCAR EOL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367121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752" y="0"/>
            <a:ext cx="7069541" cy="81915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363663" y="6550025"/>
            <a:ext cx="6416675" cy="26035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5309359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 userDrawn="1"/>
        </p:nvSpPr>
        <p:spPr bwMode="auto">
          <a:xfrm>
            <a:off x="8377238" y="6381750"/>
            <a:ext cx="309562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600" b="1">
                <a:solidFill>
                  <a:schemeClr val="accent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accent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accent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accent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1027" name="Line 20"/>
          <p:cNvSpPr>
            <a:spLocks noChangeShapeType="1"/>
          </p:cNvSpPr>
          <p:nvPr userDrawn="1"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439862" y="0"/>
            <a:ext cx="62642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de-DE" dirty="0" err="1" smtClean="0"/>
              <a:t>Titelmasterformat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durch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Klicken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bearbeiten</a:t>
            </a:r>
            <a:endParaRPr lang="en-US" altLang="de-DE" dirty="0" smtClean="0"/>
          </a:p>
        </p:txBody>
      </p:sp>
      <p:sp>
        <p:nvSpPr>
          <p:cNvPr id="1030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4013" y="1046163"/>
            <a:ext cx="8435975" cy="502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Textmasterformate durch Klicken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363663" y="6550025"/>
            <a:ext cx="6416675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dirty="0" smtClean="0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NCAR EOL</a:t>
            </a:r>
            <a:endParaRPr lang="en-US" altLang="de-DE"/>
          </a:p>
        </p:txBody>
      </p:sp>
      <p:pic>
        <p:nvPicPr>
          <p:cNvPr id="1032" name="Picture 27" descr="NCAR-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0"/>
            <a:ext cx="11604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EOL.png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0" y="10232"/>
            <a:ext cx="996287" cy="8410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defRPr sz="24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rgbClr val="FF0000"/>
        </a:buClr>
        <a:buFont typeface="Symbol" pitchFamily="18" charset="2"/>
        <a:buChar char="·"/>
        <a:defRPr sz="2400">
          <a:solidFill>
            <a:srgbClr val="003399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74" y="942515"/>
            <a:ext cx="4295775" cy="546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Untertitel 10"/>
          <p:cNvSpPr>
            <a:spLocks noGrp="1"/>
          </p:cNvSpPr>
          <p:nvPr>
            <p:ph type="subTitle" idx="1"/>
          </p:nvPr>
        </p:nvSpPr>
        <p:spPr>
          <a:xfrm>
            <a:off x="347838" y="3491917"/>
            <a:ext cx="4098022" cy="1927746"/>
          </a:xfrm>
        </p:spPr>
        <p:txBody>
          <a:bodyPr/>
          <a:lstStyle/>
          <a:p>
            <a:r>
              <a:rPr lang="en-US" altLang="de-DE" dirty="0" smtClean="0"/>
              <a:t>Holger Vömel</a:t>
            </a:r>
          </a:p>
          <a:p>
            <a:endParaRPr lang="en-US" altLang="de-DE" dirty="0" smtClean="0"/>
          </a:p>
          <a:p>
            <a:r>
              <a:rPr lang="en-US" altLang="de-DE" dirty="0" smtClean="0"/>
              <a:t>NCAR Science Day</a:t>
            </a:r>
            <a:br>
              <a:rPr lang="en-US" altLang="de-DE" dirty="0" smtClean="0"/>
            </a:br>
            <a:r>
              <a:rPr lang="en-US" altLang="de-DE" dirty="0" smtClean="0"/>
              <a:t>17 April 2015</a:t>
            </a:r>
          </a:p>
          <a:p>
            <a:endParaRPr lang="de-DE" altLang="en-US" dirty="0" smtClean="0"/>
          </a:p>
        </p:txBody>
      </p:sp>
      <p:sp>
        <p:nvSpPr>
          <p:cNvPr id="2051" name="Titel 9"/>
          <p:cNvSpPr>
            <a:spLocks noGrp="1"/>
          </p:cNvSpPr>
          <p:nvPr>
            <p:ph type="title"/>
          </p:nvPr>
        </p:nvSpPr>
        <p:spPr>
          <a:xfrm>
            <a:off x="58723" y="1384621"/>
            <a:ext cx="4681058" cy="1627188"/>
          </a:xfrm>
        </p:spPr>
        <p:txBody>
          <a:bodyPr/>
          <a:lstStyle/>
          <a:p>
            <a:r>
              <a:rPr lang="en-US" altLang="de-DE" dirty="0"/>
              <a:t>Exploration of </a:t>
            </a:r>
            <a:r>
              <a:rPr lang="en-US" altLang="de-DE" dirty="0" smtClean="0"/>
              <a:t>the tropical tropopause region </a:t>
            </a:r>
            <a:br>
              <a:rPr lang="en-US" altLang="de-DE" dirty="0" smtClean="0"/>
            </a:br>
            <a:r>
              <a:rPr lang="en-US" altLang="de-DE" dirty="0" smtClean="0"/>
              <a:t>during </a:t>
            </a:r>
            <a:r>
              <a:rPr lang="en-US" dirty="0" smtClean="0"/>
              <a:t>Strateole-2</a:t>
            </a:r>
            <a:endParaRPr lang="de-DE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Campaign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1046163"/>
            <a:ext cx="8713787" cy="5027612"/>
          </a:xfrm>
        </p:spPr>
        <p:txBody>
          <a:bodyPr/>
          <a:lstStyle/>
          <a:p>
            <a:r>
              <a:rPr lang="en-US" dirty="0" smtClean="0"/>
              <a:t>Lower altitude in situ flights: </a:t>
            </a:r>
            <a:r>
              <a:rPr lang="en-US" dirty="0"/>
              <a:t>70 </a:t>
            </a:r>
            <a:r>
              <a:rPr lang="en-US" dirty="0" err="1"/>
              <a:t>hPa</a:t>
            </a:r>
            <a:r>
              <a:rPr lang="en-US" dirty="0"/>
              <a:t>, 18.5 km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4 times: </a:t>
            </a:r>
            <a:r>
              <a:rPr lang="en-US" sz="2000" dirty="0"/>
              <a:t>Meteorology, particle, ozone, water </a:t>
            </a:r>
            <a:r>
              <a:rPr lang="en-US" sz="2000" dirty="0" smtClean="0"/>
              <a:t>vapor (TTL1)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4 times: </a:t>
            </a:r>
            <a:r>
              <a:rPr lang="en-US" sz="2000" dirty="0"/>
              <a:t>Meteorology, particle, tracer, water </a:t>
            </a:r>
            <a:r>
              <a:rPr lang="en-US" sz="2000" dirty="0" smtClean="0"/>
              <a:t>vapor (TTL2)</a:t>
            </a:r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Higher altitude profiling flights: 50 </a:t>
            </a:r>
            <a:r>
              <a:rPr lang="en-US" dirty="0" err="1"/>
              <a:t>hPa</a:t>
            </a:r>
            <a:r>
              <a:rPr lang="en-US" dirty="0"/>
              <a:t>, 20 km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4 times: </a:t>
            </a:r>
            <a:r>
              <a:rPr lang="en-US" sz="2000" dirty="0" smtClean="0"/>
              <a:t>Meteorology, Lidar, fiber optic, GPS ROC (Strat-1)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12 times: Meteorology</a:t>
            </a:r>
            <a:r>
              <a:rPr lang="en-US" sz="2000" dirty="0"/>
              <a:t>, </a:t>
            </a:r>
            <a:r>
              <a:rPr lang="en-US" sz="2000" dirty="0" err="1" smtClean="0"/>
              <a:t>driftsondes</a:t>
            </a:r>
            <a:r>
              <a:rPr lang="en-US" sz="2000" dirty="0" smtClean="0"/>
              <a:t> (Strat-2)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Second campaign roughly one year later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6911694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situ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1046163"/>
            <a:ext cx="8685212" cy="5027612"/>
          </a:xfrm>
        </p:spPr>
        <p:txBody>
          <a:bodyPr/>
          <a:lstStyle/>
          <a:p>
            <a:pPr marL="3657600" indent="-3657600">
              <a:tabLst>
                <a:tab pos="3657600" algn="l"/>
              </a:tabLst>
            </a:pPr>
            <a:r>
              <a:rPr lang="en-US" dirty="0" smtClean="0"/>
              <a:t>Meteorology:	</a:t>
            </a:r>
            <a:r>
              <a:rPr lang="en-US" sz="2000" dirty="0" smtClean="0"/>
              <a:t>GPS position </a:t>
            </a:r>
            <a:r>
              <a:rPr lang="en-US" sz="2000" dirty="0"/>
              <a:t>and horizontal </a:t>
            </a:r>
            <a:r>
              <a:rPr lang="en-US" sz="2000" dirty="0" smtClean="0"/>
              <a:t>wind (CNES)</a:t>
            </a:r>
            <a:br>
              <a:rPr lang="en-US" sz="2000" dirty="0" smtClean="0"/>
            </a:br>
            <a:r>
              <a:rPr lang="en-US" sz="2000" dirty="0" smtClean="0"/>
              <a:t>Pressure and Temperature (LMD)</a:t>
            </a:r>
            <a:endParaRPr lang="en-US" sz="2000" dirty="0"/>
          </a:p>
          <a:p>
            <a:pPr marL="3657600" indent="-3657600">
              <a:tabLst>
                <a:tab pos="3657600" algn="l"/>
              </a:tabLst>
            </a:pPr>
            <a:r>
              <a:rPr lang="en-US" dirty="0" smtClean="0"/>
              <a:t>Water Vapor: 	</a:t>
            </a:r>
            <a:r>
              <a:rPr lang="en-US" sz="2000" dirty="0" smtClean="0"/>
              <a:t>Tunable diode laser hygrometer (GSMA)</a:t>
            </a:r>
            <a:br>
              <a:rPr lang="en-US" sz="2000" dirty="0" smtClean="0"/>
            </a:br>
            <a:r>
              <a:rPr lang="en-US" sz="2000" dirty="0" smtClean="0"/>
              <a:t>Frost point hygrometer (</a:t>
            </a:r>
            <a:r>
              <a:rPr lang="en-US" sz="2000" dirty="0"/>
              <a:t>LMD</a:t>
            </a:r>
            <a:r>
              <a:rPr lang="en-US" sz="2000" dirty="0" smtClean="0"/>
              <a:t>)</a:t>
            </a:r>
          </a:p>
          <a:p>
            <a:pPr marL="3657600" indent="-3657600">
              <a:tabLst>
                <a:tab pos="3657600" algn="l"/>
              </a:tabLst>
            </a:pPr>
            <a:r>
              <a:rPr lang="en-US" dirty="0"/>
              <a:t>Ozone:	</a:t>
            </a:r>
            <a:r>
              <a:rPr lang="en-US" sz="2000" dirty="0"/>
              <a:t>UV Ozone photometer (LMD and LASP</a:t>
            </a:r>
            <a:r>
              <a:rPr lang="en-US" sz="2000" dirty="0" smtClean="0"/>
              <a:t>)</a:t>
            </a:r>
            <a:endParaRPr lang="en-US" sz="2000" dirty="0"/>
          </a:p>
          <a:p>
            <a:pPr marL="3657600" indent="-3657600">
              <a:tabLst>
                <a:tab pos="3657600" algn="l"/>
              </a:tabLst>
            </a:pPr>
            <a:r>
              <a:rPr lang="en-US" dirty="0" smtClean="0"/>
              <a:t>Particle counters:	</a:t>
            </a:r>
            <a:r>
              <a:rPr lang="en-US" sz="2000" dirty="0" smtClean="0"/>
              <a:t>WPC </a:t>
            </a:r>
            <a:r>
              <a:rPr lang="en-US" sz="2000" dirty="0"/>
              <a:t>(U. Wyoming</a:t>
            </a:r>
            <a:r>
              <a:rPr lang="en-US" sz="2000" dirty="0" smtClean="0"/>
              <a:t>)</a:t>
            </a:r>
            <a:r>
              <a:rPr lang="en-US" sz="2000" dirty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LOAC </a:t>
            </a:r>
            <a:r>
              <a:rPr lang="en-US" sz="2000" dirty="0"/>
              <a:t>(LPC2E</a:t>
            </a:r>
            <a:r>
              <a:rPr lang="en-US" sz="2000" dirty="0" smtClean="0"/>
              <a:t>)</a:t>
            </a:r>
          </a:p>
          <a:p>
            <a:pPr marL="3657600" indent="-3657600">
              <a:tabLst>
                <a:tab pos="3657600" algn="l"/>
              </a:tabLst>
            </a:pPr>
            <a:r>
              <a:rPr lang="en-US" dirty="0"/>
              <a:t>Carbon dioxide/Methane:	</a:t>
            </a:r>
            <a:r>
              <a:rPr lang="en-US" sz="2000" dirty="0"/>
              <a:t>Tunable diode laser (GSMA)</a:t>
            </a:r>
          </a:p>
          <a:p>
            <a:pPr marL="3657600" indent="-3657600">
              <a:tabLst>
                <a:tab pos="3657600" algn="l"/>
              </a:tabLst>
            </a:pPr>
            <a:r>
              <a:rPr lang="en-US" dirty="0" smtClean="0"/>
              <a:t>Radiative </a:t>
            </a:r>
            <a:r>
              <a:rPr lang="en-US" dirty="0"/>
              <a:t>fluxes: 	</a:t>
            </a:r>
            <a:r>
              <a:rPr lang="en-US" sz="2000" dirty="0" smtClean="0"/>
              <a:t>Upward </a:t>
            </a:r>
            <a:r>
              <a:rPr lang="en-US" sz="2000" dirty="0"/>
              <a:t>infrared and visible fluxes (LATMOS)</a:t>
            </a:r>
          </a:p>
          <a:p>
            <a:pPr marL="3657600" indent="-3657600">
              <a:tabLst>
                <a:tab pos="3657600" algn="l"/>
              </a:tabLst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 smtClean="0"/>
              <a:t>NCAR EOL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922109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752" y="8389"/>
            <a:ext cx="7069541" cy="819150"/>
          </a:xfrm>
        </p:spPr>
        <p:txBody>
          <a:bodyPr/>
          <a:lstStyle/>
          <a:p>
            <a:r>
              <a:rPr lang="en-US" dirty="0" smtClean="0"/>
              <a:t>Profiling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1046163"/>
            <a:ext cx="8685212" cy="5027612"/>
          </a:xfrm>
        </p:spPr>
        <p:txBody>
          <a:bodyPr/>
          <a:lstStyle/>
          <a:p>
            <a:pPr marL="3657600" indent="-3657600">
              <a:tabLst>
                <a:tab pos="3657600" algn="l"/>
              </a:tabLst>
            </a:pPr>
            <a:r>
              <a:rPr lang="en-US" dirty="0" err="1" smtClean="0"/>
              <a:t>Driftsonde</a:t>
            </a:r>
            <a:r>
              <a:rPr lang="en-US" dirty="0" smtClean="0"/>
              <a:t>: </a:t>
            </a:r>
            <a:r>
              <a:rPr lang="en-US" dirty="0"/>
              <a:t>	</a:t>
            </a:r>
            <a:r>
              <a:rPr lang="en-US" sz="2000" dirty="0"/>
              <a:t>T, wind, </a:t>
            </a:r>
            <a:r>
              <a:rPr lang="en-US" sz="2000" dirty="0" smtClean="0"/>
              <a:t>P, humidity </a:t>
            </a:r>
            <a:r>
              <a:rPr lang="en-US" sz="2000" dirty="0"/>
              <a:t>from </a:t>
            </a:r>
            <a:r>
              <a:rPr lang="en-US" sz="2000" dirty="0" smtClean="0"/>
              <a:t>balloon altitude</a:t>
            </a:r>
            <a:br>
              <a:rPr lang="en-US" sz="2000" dirty="0" smtClean="0"/>
            </a:br>
            <a:r>
              <a:rPr lang="en-US" sz="2000" dirty="0"/>
              <a:t>to ground  (NCAR)</a:t>
            </a:r>
          </a:p>
          <a:p>
            <a:pPr marL="3657600" indent="-3657600">
              <a:tabLst>
                <a:tab pos="3657600" algn="l"/>
              </a:tabLst>
            </a:pPr>
            <a:r>
              <a:rPr lang="en-US" dirty="0"/>
              <a:t>Fiber Optic:	</a:t>
            </a:r>
            <a:r>
              <a:rPr lang="en-US" sz="2000" dirty="0" smtClean="0"/>
              <a:t>Continuous temperature profile </a:t>
            </a:r>
            <a:r>
              <a:rPr lang="en-US" sz="2000" dirty="0"/>
              <a:t>measurements </a:t>
            </a:r>
            <a:r>
              <a:rPr lang="en-US" sz="2000" dirty="0" smtClean="0"/>
              <a:t>within </a:t>
            </a:r>
            <a:r>
              <a:rPr lang="en-US" sz="2000" dirty="0"/>
              <a:t>a few </a:t>
            </a:r>
            <a:r>
              <a:rPr lang="en-US" sz="2000" dirty="0" smtClean="0"/>
              <a:t>kilometers </a:t>
            </a:r>
            <a:r>
              <a:rPr lang="en-US" sz="2000" dirty="0"/>
              <a:t>below the balloon </a:t>
            </a:r>
            <a:r>
              <a:rPr lang="en-US" sz="2000" dirty="0" smtClean="0"/>
              <a:t>(</a:t>
            </a:r>
            <a:r>
              <a:rPr lang="en-US" sz="2000" dirty="0"/>
              <a:t>LASP)</a:t>
            </a:r>
          </a:p>
          <a:p>
            <a:pPr marL="3657600" indent="-3657600">
              <a:tabLst>
                <a:tab pos="3657600" algn="l"/>
              </a:tabLst>
            </a:pPr>
            <a:r>
              <a:rPr lang="en-US" dirty="0"/>
              <a:t>GPS Radio-Occultation:	</a:t>
            </a:r>
            <a:r>
              <a:rPr lang="en-US" dirty="0" smtClean="0"/>
              <a:t>T</a:t>
            </a:r>
            <a:r>
              <a:rPr lang="en-US" sz="2000" dirty="0" smtClean="0"/>
              <a:t>emperature and </a:t>
            </a:r>
            <a:r>
              <a:rPr lang="en-US" sz="2000" dirty="0"/>
              <a:t>humidity </a:t>
            </a:r>
            <a:r>
              <a:rPr lang="en-US" sz="2000" dirty="0" smtClean="0"/>
              <a:t>profiles from balloon altitude to ground </a:t>
            </a:r>
            <a:r>
              <a:rPr lang="en-US" sz="2000" dirty="0"/>
              <a:t>(Scripps)</a:t>
            </a:r>
          </a:p>
          <a:p>
            <a:pPr marL="3657600" indent="-3657600">
              <a:tabLst>
                <a:tab pos="3657600" algn="l"/>
              </a:tabLst>
            </a:pPr>
            <a:r>
              <a:rPr lang="en-US" dirty="0"/>
              <a:t>Lidar: 	</a:t>
            </a:r>
            <a:r>
              <a:rPr lang="en-US" sz="2000" dirty="0"/>
              <a:t>D</a:t>
            </a:r>
            <a:r>
              <a:rPr lang="en-US" sz="2000" dirty="0" smtClean="0"/>
              <a:t>ownward looking backscatter profiles at </a:t>
            </a:r>
            <a:r>
              <a:rPr lang="en-US" sz="2000" dirty="0"/>
              <a:t>532 nm </a:t>
            </a:r>
            <a:r>
              <a:rPr lang="en-US" sz="2000" dirty="0" smtClean="0"/>
              <a:t>(CNR)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 smtClean="0"/>
              <a:t>NCAR EOL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078489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\\cit\eol\EOL Documents Folders\hock\My Documents\1 NCAR Projects\Driftsonde\2010\Power Point\Driftsonde Overview no Text Rev D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8534400" cy="541020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Driftsonde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29375" y="1825704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Iridium Satellite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353300" y="5188803"/>
            <a:ext cx="18669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Ground station </a:t>
            </a:r>
            <a:endParaRPr lang="en-US" sz="1100" b="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en-US" sz="11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web based </a:t>
            </a:r>
            <a:endParaRPr lang="en-US" sz="1100" b="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remote </a:t>
            </a:r>
            <a:r>
              <a:rPr lang="en-US" sz="11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operation)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600200" y="3468469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Driftsonde</a:t>
            </a:r>
            <a:r>
              <a:rPr lang="en-US" sz="1800" b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Gondola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800" b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54 </a:t>
            </a: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dropsondes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496050" y="3791634"/>
            <a:ext cx="2371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Float </a:t>
            </a:r>
            <a:r>
              <a:rPr lang="en-US" sz="1800" b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altitude  ~20 km</a:t>
            </a:r>
            <a:endParaRPr lang="en-US" sz="1800" b="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62000" y="1362670"/>
            <a:ext cx="2971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Large </a:t>
            </a:r>
            <a:r>
              <a:rPr lang="en-US" sz="1800" b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zero-pressure </a:t>
            </a: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or </a:t>
            </a:r>
            <a:endParaRPr lang="en-US" sz="1800" b="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</a:t>
            </a:r>
            <a:r>
              <a:rPr lang="en-US" sz="1800" b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uper-pressure balloon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aloft </a:t>
            </a: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for days to months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0500" y="4272170"/>
            <a:ext cx="2057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Dropsonde </a:t>
            </a:r>
            <a:r>
              <a:rPr lang="en-US" sz="1800" b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:</a:t>
            </a:r>
            <a:endParaRPr lang="en-US" sz="1800" b="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Pressure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Temperature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Relative humidity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Wind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438400" y="5010834"/>
            <a:ext cx="320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0" kern="12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Sondes dropped on command or a pre-programmed schedule</a:t>
            </a:r>
            <a:endParaRPr lang="en-US" sz="1800" b="0" kern="12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63663" y="6550025"/>
            <a:ext cx="6416675" cy="260350"/>
          </a:xfrm>
        </p:spPr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54669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err="1"/>
              <a:t>Concordiasi</a:t>
            </a:r>
            <a:r>
              <a:rPr lang="en-US" dirty="0"/>
              <a:t> Feb – May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32513" y="1862356"/>
            <a:ext cx="7657475" cy="421141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3 balloons, 3 months </a:t>
            </a:r>
            <a:r>
              <a:rPr lang="en-US" dirty="0" smtClean="0"/>
              <a:t>duration each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Launched </a:t>
            </a:r>
            <a:r>
              <a:rPr lang="en-US" dirty="0"/>
              <a:t>at Seychelles: </a:t>
            </a:r>
            <a:r>
              <a:rPr lang="en-US" dirty="0" smtClean="0"/>
              <a:t>February </a:t>
            </a:r>
            <a:r>
              <a:rPr lang="en-US" dirty="0"/>
              <a:t>2010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1 in situ payload (circumnavigated the globe)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2 NCAR </a:t>
            </a:r>
            <a:r>
              <a:rPr lang="en-US" dirty="0" err="1" smtClean="0"/>
              <a:t>driftsonde</a:t>
            </a:r>
            <a:r>
              <a:rPr lang="en-US" dirty="0" smtClean="0"/>
              <a:t> payloads</a:t>
            </a:r>
          </a:p>
        </p:txBody>
      </p:sp>
    </p:spTree>
    <p:extLst>
      <p:ext uri="{BB962C8B-B14F-4D97-AF65-F5344CB8AC3E}">
        <p14:creationId xmlns:p14="http://schemas.microsoft.com/office/powerpoint/2010/main" val="849587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err="1"/>
              <a:t>Concordiasi</a:t>
            </a:r>
            <a:r>
              <a:rPr lang="en-US" dirty="0"/>
              <a:t> Feb – May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24701" r="3309" b="14502"/>
          <a:stretch/>
        </p:blipFill>
        <p:spPr bwMode="auto">
          <a:xfrm>
            <a:off x="543208" y="1715632"/>
            <a:ext cx="8039477" cy="406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6853805" y="6062196"/>
            <a:ext cx="19102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Courtesy of CNES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invGray">
          <a:xfrm>
            <a:off x="738230" y="1032754"/>
            <a:ext cx="51172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Launch at Seychelles: 8, 19 and 21 February 2010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3 balloons, 3 months each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8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err="1"/>
              <a:t>Concordiasi</a:t>
            </a:r>
            <a:r>
              <a:rPr lang="en-US" dirty="0"/>
              <a:t> Feb – May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/>
          <a:stretch/>
        </p:blipFill>
        <p:spPr bwMode="auto">
          <a:xfrm>
            <a:off x="1220259" y="1510018"/>
            <a:ext cx="6703482" cy="490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142612" y="986586"/>
            <a:ext cx="5117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Dropsondes Atlantic crossing: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93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4100" name="Picture 4" descr="S:\idl\plots\pre_concordiasi.temp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04" y="1046163"/>
            <a:ext cx="7227192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invGray">
          <a:xfrm>
            <a:off x="142612" y="986586"/>
            <a:ext cx="5117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Dropsondes Atlantic crossing: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17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7170" name="Picture 2" descr="S:\idl\plots\pre_concordiasi.rh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04" y="1046163"/>
            <a:ext cx="7227192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142612" y="986586"/>
            <a:ext cx="5117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Dropsondes Atlantic crossing: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9079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 of measured and analyzed winds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92"/>
          <a:stretch/>
        </p:blipFill>
        <p:spPr bwMode="auto">
          <a:xfrm>
            <a:off x="1069840" y="3483997"/>
            <a:ext cx="7081375" cy="256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3456264" y="6120648"/>
            <a:ext cx="56877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err="1">
                <a:solidFill>
                  <a:schemeClr val="accent1"/>
                </a:solidFill>
              </a:rPr>
              <a:t>Podglajen</a:t>
            </a:r>
            <a:r>
              <a:rPr lang="en-US" altLang="de-DE" sz="1400" b="0" dirty="0">
                <a:solidFill>
                  <a:schemeClr val="accent1"/>
                </a:solidFill>
              </a:rPr>
              <a:t>, A., </a:t>
            </a:r>
            <a:r>
              <a:rPr lang="en-US" altLang="de-DE" sz="1400" b="0" dirty="0" smtClean="0">
                <a:solidFill>
                  <a:schemeClr val="accent1"/>
                </a:solidFill>
              </a:rPr>
              <a:t>et al., </a:t>
            </a:r>
            <a:r>
              <a:rPr lang="en-US" altLang="de-DE" sz="1400" b="0" dirty="0">
                <a:solidFill>
                  <a:schemeClr val="accent1"/>
                </a:solidFill>
              </a:rPr>
              <a:t>J. </a:t>
            </a:r>
            <a:r>
              <a:rPr lang="en-US" altLang="de-DE" sz="1400" b="0" dirty="0" err="1">
                <a:solidFill>
                  <a:schemeClr val="accent1"/>
                </a:solidFill>
              </a:rPr>
              <a:t>Geophys</a:t>
            </a:r>
            <a:r>
              <a:rPr lang="en-US" altLang="de-DE" sz="1400" b="0" dirty="0" smtClean="0">
                <a:solidFill>
                  <a:schemeClr val="accent1"/>
                </a:solidFill>
              </a:rPr>
              <a:t>. Res</a:t>
            </a:r>
            <a:r>
              <a:rPr lang="en-US" altLang="de-DE" sz="1400" b="0" dirty="0">
                <a:solidFill>
                  <a:schemeClr val="accent1"/>
                </a:solidFill>
              </a:rPr>
              <a:t>. Atmos., 119, </a:t>
            </a:r>
            <a:r>
              <a:rPr lang="en-US" altLang="de-DE" sz="1400" b="0" dirty="0" smtClean="0">
                <a:solidFill>
                  <a:schemeClr val="accent1"/>
                </a:solidFill>
              </a:rPr>
              <a:t>11,166–11,188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99" y="957924"/>
            <a:ext cx="7077456" cy="252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75049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9875" y="1609725"/>
            <a:ext cx="3381375" cy="357187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What is </a:t>
            </a:r>
            <a:r>
              <a:rPr lang="en-US" dirty="0" err="1" smtClean="0"/>
              <a:t>Strateole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Science questions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Instrumentation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Campaign plans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Expected </a:t>
            </a:r>
            <a:r>
              <a:rPr lang="en-US" dirty="0" smtClean="0"/>
              <a:t>outcome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4367363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Comparisons of measured and analyzed winds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34101" r="7326" b="11215"/>
          <a:stretch/>
        </p:blipFill>
        <p:spPr bwMode="auto">
          <a:xfrm>
            <a:off x="776909" y="897622"/>
            <a:ext cx="7590183" cy="354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3456264" y="6120648"/>
            <a:ext cx="56877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err="1">
                <a:solidFill>
                  <a:schemeClr val="accent1"/>
                </a:solidFill>
              </a:rPr>
              <a:t>Podglajen</a:t>
            </a:r>
            <a:r>
              <a:rPr lang="en-US" altLang="de-DE" sz="1400" b="0" dirty="0">
                <a:solidFill>
                  <a:schemeClr val="accent1"/>
                </a:solidFill>
              </a:rPr>
              <a:t>, A., </a:t>
            </a:r>
            <a:r>
              <a:rPr lang="en-US" altLang="de-DE" sz="1400" b="0" dirty="0" smtClean="0">
                <a:solidFill>
                  <a:schemeClr val="accent1"/>
                </a:solidFill>
              </a:rPr>
              <a:t>et al., </a:t>
            </a:r>
            <a:r>
              <a:rPr lang="en-US" altLang="de-DE" sz="1400" b="0" dirty="0">
                <a:solidFill>
                  <a:schemeClr val="accent1"/>
                </a:solidFill>
              </a:rPr>
              <a:t>J. </a:t>
            </a:r>
            <a:r>
              <a:rPr lang="en-US" altLang="de-DE" sz="1400" b="0" dirty="0" err="1">
                <a:solidFill>
                  <a:schemeClr val="accent1"/>
                </a:solidFill>
              </a:rPr>
              <a:t>Geophys</a:t>
            </a:r>
            <a:r>
              <a:rPr lang="en-US" altLang="de-DE" sz="1400" b="0" dirty="0" smtClean="0">
                <a:solidFill>
                  <a:schemeClr val="accent1"/>
                </a:solidFill>
              </a:rPr>
              <a:t>. Res</a:t>
            </a:r>
            <a:r>
              <a:rPr lang="en-US" altLang="de-DE" sz="1400" b="0" dirty="0">
                <a:solidFill>
                  <a:schemeClr val="accent1"/>
                </a:solidFill>
              </a:rPr>
              <a:t>. Atmos., 119, </a:t>
            </a:r>
            <a:r>
              <a:rPr lang="en-US" altLang="de-DE" sz="1400" b="0" dirty="0" smtClean="0">
                <a:solidFill>
                  <a:schemeClr val="accent1"/>
                </a:solidFill>
              </a:rPr>
              <a:t>11,166–11,188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48126" y="4571571"/>
            <a:ext cx="7447749" cy="17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b="0" kern="0" dirty="0" smtClean="0"/>
              <a:t>Large, long-lasting errors in the equatorial dynamics in current NWP products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kern="0" dirty="0" smtClean="0"/>
              <a:t>Mostly due to poorly simulated equatorial waves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kern="0" dirty="0" smtClean="0"/>
              <a:t>Main cause of error is the lack of wind observations</a:t>
            </a:r>
            <a:endParaRPr lang="en-US" sz="2000" b="0" kern="0" dirty="0"/>
          </a:p>
        </p:txBody>
      </p:sp>
    </p:spTree>
    <p:extLst>
      <p:ext uri="{BB962C8B-B14F-4D97-AF65-F5344CB8AC3E}">
        <p14:creationId xmlns:p14="http://schemas.microsoft.com/office/powerpoint/2010/main" val="170015422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1046163"/>
            <a:ext cx="8435975" cy="51449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Strateole-2 focuses on </a:t>
            </a:r>
            <a:r>
              <a:rPr lang="en-US" sz="2000" dirty="0" smtClean="0"/>
              <a:t>tropical </a:t>
            </a:r>
            <a:r>
              <a:rPr lang="en-US" sz="2000" dirty="0"/>
              <a:t>tropopause layer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Validation </a:t>
            </a:r>
            <a:r>
              <a:rPr lang="en-US" sz="2000" dirty="0"/>
              <a:t>flights planned 2017/2018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Two </a:t>
            </a:r>
            <a:r>
              <a:rPr lang="en-US" sz="2000" dirty="0"/>
              <a:t>campaigns scheduled about one year </a:t>
            </a:r>
            <a:r>
              <a:rPr lang="en-US" sz="2000" dirty="0" smtClean="0"/>
              <a:t>apart </a:t>
            </a:r>
            <a:r>
              <a:rPr lang="en-US" sz="2000" dirty="0"/>
              <a:t>2018/2019</a:t>
            </a: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Expect about 22-24 balloons per campaign, each lasting about 3 months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Expect about 600 dropsonde profiles per campaign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Expect to study the details of atmospheric waves in the transport into the lower stratosphere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Expect to study connection with microphysical processes in the TTL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/>
            <a:endParaRPr lang="en-US" sz="2000" dirty="0" smtClean="0"/>
          </a:p>
          <a:p>
            <a:pPr marL="0" indent="0"/>
            <a:r>
              <a:rPr lang="en-US" sz="2000" dirty="0" smtClean="0"/>
              <a:t>Comments and feedback welcome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5336700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3301532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err="1"/>
              <a:t>Concordiasi</a:t>
            </a:r>
            <a:r>
              <a:rPr lang="en-US" dirty="0"/>
              <a:t> Feb – May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/>
          <a:stretch/>
        </p:blipFill>
        <p:spPr bwMode="auto">
          <a:xfrm>
            <a:off x="1220259" y="1508760"/>
            <a:ext cx="6703482" cy="49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invGray">
          <a:xfrm>
            <a:off x="142612" y="986586"/>
            <a:ext cx="5117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Dropsondes Western Indian Ocean: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91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5122" name="Picture 2" descr="S:\idl\plots\pre_concordiasi.indian.temp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04" y="1046163"/>
            <a:ext cx="7227192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142612" y="986586"/>
            <a:ext cx="5117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Dropsondes Western Indian Ocean: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8375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6148" name="Picture 4" descr="S:\idl\plots\pre_concordiasi.indian.rh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04" y="1046163"/>
            <a:ext cx="7227192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invGray">
          <a:xfrm>
            <a:off x="142612" y="986586"/>
            <a:ext cx="5117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0" dirty="0" smtClean="0">
                <a:solidFill>
                  <a:schemeClr val="accent1"/>
                </a:solidFill>
              </a:rPr>
              <a:t>Dropsondes Western Indian Ocean:</a:t>
            </a:r>
            <a:endParaRPr lang="en-US" altLang="de-DE" sz="14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5187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</a:t>
            </a:r>
            <a:r>
              <a:rPr lang="en-US" dirty="0" err="1" smtClean="0"/>
              <a:t>Concordiasi</a:t>
            </a:r>
            <a:r>
              <a:rPr lang="en-US" dirty="0" smtClean="0"/>
              <a:t> Feb – May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59" y="1046163"/>
            <a:ext cx="6703482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19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err="1"/>
              <a:t>Concordiasi</a:t>
            </a:r>
            <a:r>
              <a:rPr lang="en-US" dirty="0"/>
              <a:t> Feb – May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59" y="1046163"/>
            <a:ext cx="6703482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176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Brewer Dobson Circulation</a:t>
            </a:r>
            <a:endParaRPr lang="en-US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3337" r="2225" b="4471"/>
          <a:stretch/>
        </p:blipFill>
        <p:spPr>
          <a:xfrm>
            <a:off x="1119565" y="1072054"/>
            <a:ext cx="6904871" cy="5185593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4950372" y="6043801"/>
            <a:ext cx="40642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0" dirty="0">
                <a:solidFill>
                  <a:schemeClr val="accent1"/>
                </a:solidFill>
              </a:rPr>
              <a:t>From </a:t>
            </a:r>
            <a:r>
              <a:rPr lang="en-US" altLang="de-DE" sz="1600" b="0" dirty="0" smtClean="0">
                <a:solidFill>
                  <a:schemeClr val="accent1"/>
                </a:solidFill>
              </a:rPr>
              <a:t>Holton et al., Rev. </a:t>
            </a:r>
            <a:r>
              <a:rPr lang="en-US" altLang="de-DE" sz="1600" b="0" dirty="0" err="1" smtClean="0">
                <a:solidFill>
                  <a:schemeClr val="accent1"/>
                </a:solidFill>
              </a:rPr>
              <a:t>Geophys</a:t>
            </a:r>
            <a:r>
              <a:rPr lang="en-US" altLang="de-DE" sz="1600" b="0" dirty="0" smtClean="0">
                <a:solidFill>
                  <a:schemeClr val="accent1"/>
                </a:solidFill>
              </a:rPr>
              <a:t>. 1995</a:t>
            </a:r>
            <a:endParaRPr lang="en-US" altLang="de-DE" sz="16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97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Walker circulation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20738" r="15826" b="28410"/>
          <a:stretch/>
        </p:blipFill>
        <p:spPr bwMode="auto">
          <a:xfrm>
            <a:off x="249382" y="1853015"/>
            <a:ext cx="8582891" cy="33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5964072" y="6080778"/>
            <a:ext cx="28868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/>
              <a:t>Adapted from Webster (1983)</a:t>
            </a:r>
          </a:p>
        </p:txBody>
      </p:sp>
    </p:spTree>
    <p:extLst>
      <p:ext uri="{BB962C8B-B14F-4D97-AF65-F5344CB8AC3E}">
        <p14:creationId xmlns:p14="http://schemas.microsoft.com/office/powerpoint/2010/main" val="1644123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Strateole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1526795"/>
            <a:ext cx="8435975" cy="454697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err="1" smtClean="0"/>
              <a:t>Strateole</a:t>
            </a:r>
            <a:r>
              <a:rPr lang="en-US" sz="2000" dirty="0" smtClean="0"/>
              <a:t>: Long duration balloon program </a:t>
            </a:r>
            <a:r>
              <a:rPr lang="en-US" sz="2000" dirty="0"/>
              <a:t>by the </a:t>
            </a:r>
            <a:r>
              <a:rPr lang="en-US" sz="2000" dirty="0" smtClean="0"/>
              <a:t>French Space Agency (CNES: Centre </a:t>
            </a:r>
            <a:r>
              <a:rPr lang="en-US" sz="2000" dirty="0"/>
              <a:t>National </a:t>
            </a:r>
            <a:r>
              <a:rPr lang="en-US" sz="2000" dirty="0" err="1"/>
              <a:t>d'Études</a:t>
            </a:r>
            <a:r>
              <a:rPr lang="en-US" sz="2000" dirty="0"/>
              <a:t> </a:t>
            </a:r>
            <a:r>
              <a:rPr lang="en-US" sz="2000" dirty="0" err="1" smtClean="0"/>
              <a:t>Spatiales</a:t>
            </a:r>
            <a:r>
              <a:rPr lang="en-US" sz="2000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 smtClean="0"/>
              <a:t>Superpressure</a:t>
            </a:r>
            <a:r>
              <a:rPr lang="en-US" sz="2000" dirty="0" smtClean="0"/>
              <a:t> balloon </a:t>
            </a:r>
            <a:r>
              <a:rPr lang="en-US" sz="2000" dirty="0"/>
              <a:t>duration up to 3 </a:t>
            </a:r>
            <a:r>
              <a:rPr lang="en-US" sz="2000" dirty="0" smtClean="0"/>
              <a:t>months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Balloon </a:t>
            </a:r>
            <a:r>
              <a:rPr lang="en-US" sz="2000" dirty="0"/>
              <a:t>altitudes ≈ 20 km (55 </a:t>
            </a:r>
            <a:r>
              <a:rPr lang="en-US" sz="2000" dirty="0" err="1"/>
              <a:t>hPa</a:t>
            </a:r>
            <a:r>
              <a:rPr lang="en-US" sz="2000" dirty="0"/>
              <a:t>) and 18.5 km (70 </a:t>
            </a:r>
            <a:r>
              <a:rPr lang="en-US" sz="2000" dirty="0" err="1"/>
              <a:t>hPa</a:t>
            </a:r>
            <a:r>
              <a:rPr lang="en-US" sz="20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Previous campaigns in cooperation with NSF / NCAR in Africa (2006), Pacific (2008), and Antarctica (</a:t>
            </a:r>
            <a:r>
              <a:rPr lang="en-US" sz="2000" dirty="0" err="1" smtClean="0"/>
              <a:t>Concordiasi</a:t>
            </a:r>
            <a:r>
              <a:rPr lang="en-US" sz="2000" dirty="0" smtClean="0"/>
              <a:t>: 2010)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96793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Brewer Dobson Circulation</a:t>
            </a:r>
            <a:endParaRPr lang="en-US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8" t="15421" r="8138" b="18765"/>
          <a:stretch/>
        </p:blipFill>
        <p:spPr>
          <a:xfrm>
            <a:off x="1301023" y="1074234"/>
            <a:ext cx="6541955" cy="5219645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6022429" y="6026735"/>
            <a:ext cx="28975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0" dirty="0">
                <a:solidFill>
                  <a:schemeClr val="accent1"/>
                </a:solidFill>
              </a:rPr>
              <a:t>From </a:t>
            </a:r>
            <a:r>
              <a:rPr lang="en-US" altLang="de-DE" sz="1600" b="0" dirty="0" smtClean="0">
                <a:solidFill>
                  <a:schemeClr val="accent1"/>
                </a:solidFill>
              </a:rPr>
              <a:t>Brewer, QJRMS, 1949</a:t>
            </a:r>
            <a:endParaRPr lang="en-US" altLang="de-DE" sz="16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6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err="1"/>
              <a:t>Concordiasi</a:t>
            </a:r>
            <a:r>
              <a:rPr lang="en-US" dirty="0"/>
              <a:t> Feb – May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sp>
        <p:nvSpPr>
          <p:cNvPr id="7" name="Textfeld 6"/>
          <p:cNvSpPr txBox="1"/>
          <p:nvPr/>
        </p:nvSpPr>
        <p:spPr>
          <a:xfrm>
            <a:off x="268941" y="1918447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NCAR</a:t>
            </a:r>
          </a:p>
          <a:p>
            <a:r>
              <a:rPr lang="en-US" sz="2000" dirty="0" err="1" smtClean="0"/>
              <a:t>Driftsonde</a:t>
            </a:r>
            <a:endParaRPr lang="en-US" sz="2000" dirty="0" smtClean="0"/>
          </a:p>
          <a:p>
            <a:r>
              <a:rPr lang="en-US" sz="2000" dirty="0" smtClean="0"/>
              <a:t>Payload</a:t>
            </a:r>
            <a:endParaRPr lang="en-US" sz="20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942516"/>
            <a:ext cx="4295775" cy="546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495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smtClean="0"/>
              <a:t>Strateole-2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1276349"/>
            <a:ext cx="7999413" cy="42449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Strateole-2 focuses on tropics</a:t>
            </a:r>
            <a:br>
              <a:rPr lang="en-US" sz="2000" dirty="0" smtClean="0"/>
            </a:br>
            <a:r>
              <a:rPr lang="en-US" sz="2000" dirty="0" smtClean="0"/>
              <a:t>	in particular tropical tropopause layer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Validation flights planned 2017/2018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Main campaigns planned for 2018/2019</a:t>
            </a:r>
            <a:br>
              <a:rPr lang="en-US" sz="2000" dirty="0" smtClean="0"/>
            </a:br>
            <a:r>
              <a:rPr lang="en-US" sz="2000" dirty="0" smtClean="0"/>
              <a:t>	season and launch site TBD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Two campaigns scheduled </a:t>
            </a:r>
            <a:r>
              <a:rPr lang="en-US" sz="2000" dirty="0"/>
              <a:t>about one year </a:t>
            </a:r>
            <a:r>
              <a:rPr lang="en-US" sz="2000" dirty="0" smtClean="0"/>
              <a:t>apart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73677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Zonal mean picture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t="551" r="51233" b="2477"/>
          <a:stretch/>
        </p:blipFill>
        <p:spPr bwMode="auto">
          <a:xfrm>
            <a:off x="2210937" y="933431"/>
            <a:ext cx="4722126" cy="540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5796548" y="6071097"/>
            <a:ext cx="32109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0" dirty="0">
                <a:solidFill>
                  <a:schemeClr val="accent1"/>
                </a:solidFill>
              </a:rPr>
              <a:t>From </a:t>
            </a:r>
            <a:r>
              <a:rPr lang="en-US" altLang="de-DE" sz="1600" b="0" dirty="0" smtClean="0">
                <a:solidFill>
                  <a:schemeClr val="accent1"/>
                </a:solidFill>
              </a:rPr>
              <a:t>Randel and Jensen 2013</a:t>
            </a:r>
            <a:endParaRPr lang="en-US" altLang="de-DE" sz="16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71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573963" cy="819150"/>
          </a:xfrm>
        </p:spPr>
        <p:txBody>
          <a:bodyPr/>
          <a:lstStyle/>
          <a:p>
            <a:pPr eaLnBrk="1" hangingPunct="1"/>
            <a:r>
              <a:rPr lang="en-US" altLang="de-DE" dirty="0" smtClean="0"/>
              <a:t>Water Vapor Climatology: Costa Rica</a:t>
            </a:r>
          </a:p>
        </p:txBody>
      </p:sp>
      <p:pic>
        <p:nvPicPr>
          <p:cNvPr id="2053" name="Picture 5" descr="S:\idl\plots\sj.mr.utls.clima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12" y="1046163"/>
            <a:ext cx="5743704" cy="39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Fußzeilenplatzhalt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/>
              <a:t>NCAR EOL</a:t>
            </a:r>
            <a:endParaRPr lang="en-US" altLang="de-DE" sz="1200"/>
          </a:p>
        </p:txBody>
      </p:sp>
      <p:sp>
        <p:nvSpPr>
          <p:cNvPr id="5" name="TextBox 4"/>
          <p:cNvSpPr txBox="1"/>
          <p:nvPr/>
        </p:nvSpPr>
        <p:spPr>
          <a:xfrm>
            <a:off x="4771642" y="5225057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Regular water vapor and ozone </a:t>
            </a:r>
            <a:br>
              <a:rPr lang="en-US" sz="1800" b="0" dirty="0" smtClean="0"/>
            </a:br>
            <a:r>
              <a:rPr lang="en-US" sz="1800" b="0" dirty="0" smtClean="0"/>
              <a:t>soundings at San Jose since 2005</a:t>
            </a:r>
            <a:endParaRPr lang="en-US" sz="1800" b="0" dirty="0"/>
          </a:p>
        </p:txBody>
      </p:sp>
      <p:pic>
        <p:nvPicPr>
          <p:cNvPr id="2051" name="Picture 3" descr="\\cit\eol\EOL Documents Folders\voemel\My Documents\Voemel\Projects\Old.projects\Aura\TC4\galapagos\pics\DSC_0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" y="3710761"/>
            <a:ext cx="1577618" cy="237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cit\eol\EOL Documents Folders\voemel\My Documents\Voemel\Projects\Old.projects\Aura\TC4\galapagos\pics\DSC_01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9251"/>
          <a:stretch/>
        </p:blipFill>
        <p:spPr bwMode="auto">
          <a:xfrm>
            <a:off x="1674967" y="2835479"/>
            <a:ext cx="1729258" cy="324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481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regions in the tropics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12931" r="12394" b="4741"/>
          <a:stretch/>
        </p:blipFill>
        <p:spPr bwMode="auto">
          <a:xfrm>
            <a:off x="1080040" y="945930"/>
            <a:ext cx="7726871" cy="474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5866531" y="6046808"/>
            <a:ext cx="28975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0" dirty="0">
                <a:solidFill>
                  <a:schemeClr val="accent1"/>
                </a:solidFill>
              </a:rPr>
              <a:t>From </a:t>
            </a:r>
            <a:r>
              <a:rPr lang="en-US" altLang="de-DE" sz="1600" b="0" dirty="0" smtClean="0">
                <a:solidFill>
                  <a:schemeClr val="accent1"/>
                </a:solidFill>
              </a:rPr>
              <a:t>Vömel et al., 2002</a:t>
            </a:r>
            <a:endParaRPr lang="en-US" altLang="de-DE" sz="1600" b="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592" y="2657475"/>
            <a:ext cx="1131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Tropopause</a:t>
            </a:r>
            <a:endParaRPr lang="en-US" sz="14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180592" y="3226862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Level of mean </a:t>
            </a:r>
            <a:br>
              <a:rPr lang="en-US" sz="1400" b="0" dirty="0" smtClean="0"/>
            </a:br>
            <a:r>
              <a:rPr lang="en-US" sz="1400" b="0" dirty="0" smtClean="0"/>
              <a:t>convective outflow</a:t>
            </a:r>
            <a:endParaRPr lang="en-US" sz="14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180592" y="1943755"/>
            <a:ext cx="1665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Top of tropopause </a:t>
            </a:r>
            <a:br>
              <a:rPr lang="en-US" sz="1400" b="0" dirty="0" smtClean="0"/>
            </a:br>
            <a:r>
              <a:rPr lang="en-US" sz="1400" b="0" dirty="0" smtClean="0"/>
              <a:t>layer</a:t>
            </a:r>
            <a:endParaRPr lang="en-US" sz="1400" b="0" dirty="0"/>
          </a:p>
        </p:txBody>
      </p:sp>
      <p:cxnSp>
        <p:nvCxnSpPr>
          <p:cNvPr id="9" name="Straight Arrow Connector 8"/>
          <p:cNvCxnSpPr>
            <a:stCxn id="3" idx="3"/>
          </p:cNvCxnSpPr>
          <p:nvPr/>
        </p:nvCxnSpPr>
        <p:spPr bwMode="auto">
          <a:xfrm flipV="1">
            <a:off x="1312377" y="2811363"/>
            <a:ext cx="449748" cy="1"/>
          </a:xfrm>
          <a:prstGeom prst="straightConnector1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379435" y="3048000"/>
            <a:ext cx="449365" cy="270651"/>
          </a:xfrm>
          <a:prstGeom prst="straightConnector1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746484" y="2286000"/>
            <a:ext cx="1082316" cy="227439"/>
          </a:xfrm>
          <a:prstGeom prst="straightConnector1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91042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12931" r="12394" b="4741"/>
          <a:stretch/>
        </p:blipFill>
        <p:spPr bwMode="auto">
          <a:xfrm>
            <a:off x="1080040" y="945930"/>
            <a:ext cx="7726871" cy="474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regions in the tropics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invGray">
          <a:xfrm>
            <a:off x="5866531" y="6046808"/>
            <a:ext cx="28975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defRPr sz="24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0" dirty="0">
                <a:solidFill>
                  <a:schemeClr val="accent1"/>
                </a:solidFill>
              </a:rPr>
              <a:t>From </a:t>
            </a:r>
            <a:r>
              <a:rPr lang="en-US" altLang="de-DE" sz="1600" b="0" dirty="0" smtClean="0">
                <a:solidFill>
                  <a:schemeClr val="accent1"/>
                </a:solidFill>
              </a:rPr>
              <a:t>Vömel et al., 2002</a:t>
            </a:r>
            <a:endParaRPr lang="en-US" altLang="de-DE" sz="1600" b="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592" y="2657475"/>
            <a:ext cx="1131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Tropopause</a:t>
            </a:r>
            <a:endParaRPr lang="en-US" sz="14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180592" y="3226862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Level of mean </a:t>
            </a:r>
            <a:br>
              <a:rPr lang="en-US" sz="1400" b="0" dirty="0" smtClean="0"/>
            </a:br>
            <a:r>
              <a:rPr lang="en-US" sz="1400" b="0" dirty="0" smtClean="0"/>
              <a:t>convective outflow</a:t>
            </a:r>
            <a:endParaRPr lang="en-US" sz="14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180592" y="1943755"/>
            <a:ext cx="1665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Top of tropopause </a:t>
            </a:r>
            <a:br>
              <a:rPr lang="en-US" sz="1400" b="0" dirty="0" smtClean="0"/>
            </a:br>
            <a:r>
              <a:rPr lang="en-US" sz="1400" b="0" dirty="0" smtClean="0"/>
              <a:t>layer</a:t>
            </a:r>
            <a:endParaRPr lang="en-US" sz="1400" b="0" dirty="0"/>
          </a:p>
        </p:txBody>
      </p:sp>
      <p:cxnSp>
        <p:nvCxnSpPr>
          <p:cNvPr id="9" name="Straight Arrow Connector 8"/>
          <p:cNvCxnSpPr>
            <a:stCxn id="3" idx="3"/>
          </p:cNvCxnSpPr>
          <p:nvPr/>
        </p:nvCxnSpPr>
        <p:spPr bwMode="auto">
          <a:xfrm flipV="1">
            <a:off x="1312377" y="2811363"/>
            <a:ext cx="449748" cy="1"/>
          </a:xfrm>
          <a:prstGeom prst="straightConnector1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379435" y="3048000"/>
            <a:ext cx="449365" cy="270651"/>
          </a:xfrm>
          <a:prstGeom prst="straightConnector1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746484" y="2286000"/>
            <a:ext cx="1082316" cy="227439"/>
          </a:xfrm>
          <a:prstGeom prst="straightConnector1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 bwMode="auto">
          <a:xfrm>
            <a:off x="1695450" y="2286001"/>
            <a:ext cx="6334125" cy="52536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37350" y="1789866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</a:rPr>
              <a:t>Strateole-2 region</a:t>
            </a:r>
            <a:endParaRPr lang="en-US" sz="1400" b="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695449" y="2811362"/>
            <a:ext cx="6334125" cy="246531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675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Wave driving of the </a:t>
            </a:r>
            <a:r>
              <a:rPr lang="en-US" sz="2000" dirty="0" smtClean="0"/>
              <a:t>QBO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Gravity-wave </a:t>
            </a:r>
            <a:r>
              <a:rPr lang="en-US" sz="2000" dirty="0"/>
              <a:t>generation by deep convection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Wave transition to turbulence and vertical mixing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Interactions between gravity/planetary waves and microphysics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Improvement of model parameterizations of wave activity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 smtClean="0"/>
              <a:t>Validation </a:t>
            </a:r>
            <a:r>
              <a:rPr lang="en-GB" sz="2000" dirty="0"/>
              <a:t>of (re-)analyses winds and temperature in the TTL and tropical lower </a:t>
            </a:r>
            <a:r>
              <a:rPr lang="en-GB" sz="2000" dirty="0" smtClean="0"/>
              <a:t>stratosphere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 smtClean="0"/>
              <a:t>Validation of satellite observed winds (ADM-Aeolus)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 smtClean="0"/>
              <a:t>…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NCAR EOL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28475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D4B9B"/>
      </a:accent1>
      <a:accent2>
        <a:srgbClr val="6278B4"/>
      </a:accent2>
      <a:accent3>
        <a:srgbClr val="FFFFFF"/>
      </a:accent3>
      <a:accent4>
        <a:srgbClr val="000000"/>
      </a:accent4>
      <a:accent5>
        <a:srgbClr val="ADB1CB"/>
      </a:accent5>
      <a:accent6>
        <a:srgbClr val="586CA3"/>
      </a:accent6>
      <a:hlink>
        <a:srgbClr val="96A5CD"/>
      </a:hlink>
      <a:folHlink>
        <a:srgbClr val="CBD3E6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6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6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1004</Words>
  <Application>Microsoft Office PowerPoint</Application>
  <PresentationFormat>On-screen Show (4:3)</PresentationFormat>
  <Paragraphs>232</Paragraphs>
  <Slides>31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Standarddesign</vt:lpstr>
      <vt:lpstr>Exploration of the tropical tropopause region  during Strateole-2</vt:lpstr>
      <vt:lpstr>Overview</vt:lpstr>
      <vt:lpstr>What is Strateole</vt:lpstr>
      <vt:lpstr>What is Strateole-2</vt:lpstr>
      <vt:lpstr>Zonal mean picture</vt:lpstr>
      <vt:lpstr>Water Vapor Climatology: Costa Rica</vt:lpstr>
      <vt:lpstr>Different regions in the tropics</vt:lpstr>
      <vt:lpstr>Different regions in the tropics</vt:lpstr>
      <vt:lpstr>Science issues</vt:lpstr>
      <vt:lpstr>Campaign plan</vt:lpstr>
      <vt:lpstr>In situ Instruments</vt:lpstr>
      <vt:lpstr>Profiling Instruments</vt:lpstr>
      <vt:lpstr>Driftsonde</vt:lpstr>
      <vt:lpstr>Pre-Concordiasi Feb – May 2010</vt:lpstr>
      <vt:lpstr>Pre-Concordiasi Feb – May 2010</vt:lpstr>
      <vt:lpstr>Pre-Concordiasi Feb – May 2010</vt:lpstr>
      <vt:lpstr>PowerPoint Presentation</vt:lpstr>
      <vt:lpstr>PowerPoint Presentation</vt:lpstr>
      <vt:lpstr>Comparisons of measured and analyzed winds</vt:lpstr>
      <vt:lpstr>Comparisons of measured and analyzed winds</vt:lpstr>
      <vt:lpstr>Summary</vt:lpstr>
      <vt:lpstr>PowerPoint Presentation</vt:lpstr>
      <vt:lpstr>Pre-Concordiasi Feb – May 2010</vt:lpstr>
      <vt:lpstr>PowerPoint Presentation</vt:lpstr>
      <vt:lpstr>PowerPoint Presentation</vt:lpstr>
      <vt:lpstr>Pre-Concordiasi Feb – May 2010</vt:lpstr>
      <vt:lpstr>Pre-Concordiasi Feb – May 2010</vt:lpstr>
      <vt:lpstr>Brewer Dobson Circulation</vt:lpstr>
      <vt:lpstr>Walker circulation</vt:lpstr>
      <vt:lpstr>Brewer Dobson Circulation</vt:lpstr>
      <vt:lpstr>Pre-Concordiasi Feb – May 2010</vt:lpstr>
    </vt:vector>
  </TitlesOfParts>
  <Company>mpm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Administrator</dc:creator>
  <cp:lastModifiedBy>Holger Voemel</cp:lastModifiedBy>
  <cp:revision>471</cp:revision>
  <cp:lastPrinted>2006-12-13T10:14:45Z</cp:lastPrinted>
  <dcterms:created xsi:type="dcterms:W3CDTF">2006-12-01T09:57:45Z</dcterms:created>
  <dcterms:modified xsi:type="dcterms:W3CDTF">2015-04-16T01:36:01Z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0008001401000000000001024120</vt:lpwstr>
  </property>
</Properties>
</file>